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1"/>
  </p:sldMasterIdLst>
  <p:sldIdLst>
    <p:sldId id="318" r:id="rId2"/>
    <p:sldId id="293" r:id="rId3"/>
    <p:sldId id="300" r:id="rId4"/>
    <p:sldId id="313" r:id="rId5"/>
    <p:sldId id="314" r:id="rId6"/>
    <p:sldId id="319" r:id="rId7"/>
    <p:sldId id="260" r:id="rId8"/>
    <p:sldId id="261" r:id="rId9"/>
    <p:sldId id="262" r:id="rId10"/>
    <p:sldId id="263" r:id="rId11"/>
    <p:sldId id="264" r:id="rId12"/>
    <p:sldId id="265" r:id="rId13"/>
    <p:sldId id="308" r:id="rId14"/>
    <p:sldId id="267" r:id="rId15"/>
    <p:sldId id="316" r:id="rId16"/>
    <p:sldId id="268" r:id="rId17"/>
    <p:sldId id="269" r:id="rId18"/>
    <p:sldId id="270" r:id="rId19"/>
    <p:sldId id="271" r:id="rId20"/>
    <p:sldId id="315" r:id="rId21"/>
    <p:sldId id="272" r:id="rId22"/>
    <p:sldId id="273" r:id="rId23"/>
    <p:sldId id="274" r:id="rId24"/>
    <p:sldId id="275" r:id="rId25"/>
    <p:sldId id="276" r:id="rId26"/>
    <p:sldId id="277" r:id="rId27"/>
    <p:sldId id="317" r:id="rId28"/>
    <p:sldId id="278" r:id="rId29"/>
    <p:sldId id="279" r:id="rId30"/>
    <p:sldId id="309" r:id="rId31"/>
    <p:sldId id="295" r:id="rId32"/>
    <p:sldId id="296" r:id="rId33"/>
    <p:sldId id="310" r:id="rId34"/>
    <p:sldId id="257" r:id="rId35"/>
    <p:sldId id="258" r:id="rId36"/>
    <p:sldId id="259" r:id="rId37"/>
    <p:sldId id="282" r:id="rId38"/>
    <p:sldId id="283" r:id="rId39"/>
    <p:sldId id="284" r:id="rId40"/>
    <p:sldId id="285" r:id="rId41"/>
    <p:sldId id="286" r:id="rId42"/>
    <p:sldId id="287" r:id="rId43"/>
    <p:sldId id="320" r:id="rId44"/>
    <p:sldId id="290" r:id="rId45"/>
    <p:sldId id="288" r:id="rId46"/>
    <p:sldId id="291" r:id="rId47"/>
    <p:sldId id="292" r:id="rId48"/>
    <p:sldId id="297" r:id="rId49"/>
    <p:sldId id="298" r:id="rId50"/>
    <p:sldId id="299" r:id="rId51"/>
    <p:sldId id="311" r:id="rId5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yl jasny 1 — Ak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9" autoAdjust="0"/>
    <p:restoredTop sz="94660"/>
  </p:normalViewPr>
  <p:slideViewPr>
    <p:cSldViewPr snapToGrid="0">
      <p:cViewPr varScale="1">
        <p:scale>
          <a:sx n="79" d="100"/>
          <a:sy n="79" d="100"/>
        </p:scale>
        <p:origin x="144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10.jpeg>
</file>

<file path=ppt/media/image11.jpg>
</file>

<file path=ppt/media/image12.jpg>
</file>

<file path=ppt/media/image13.jpeg>
</file>

<file path=ppt/media/image14.jpeg>
</file>

<file path=ppt/media/image15.jpg>
</file>

<file path=ppt/media/image16.jpeg>
</file>

<file path=ppt/media/image17.jpeg>
</file>

<file path=ppt/media/image18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553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652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745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303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57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2555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8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0298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337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26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475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743F4-8769-40B4-85DF-6CB8DE9F66AA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454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pl.wikipedia.org/wiki/Zwi%C4%85zek_frazeologiczny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pl/koniczyna-t%C5%82o-zielone-trawa-tapeta-1456959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pl.wiktionary.org/wiki/Indeks:Niemiecki_-_Zwierz%C4%99ta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2000617-FDFD-403D-8C52-8C9C19D3F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3476" y="1468464"/>
            <a:ext cx="2858835" cy="1873219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300"/>
              <a:t>Czasownik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BE4308E-D3C7-4FB9-928C-C0B7F62EC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7560115" cy="5149101"/>
            <a:chOff x="7463258" y="583365"/>
            <a:chExt cx="7560115" cy="518192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B033D76-5800-44B6-AFE9-EE2106935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22D6F85-FFBA-4F81-AEE5-AAA17CB7A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Symbol zastępczy zawartości 4" descr="Rodzina figur samoprzylepnych">
            <a:extLst>
              <a:ext uri="{FF2B5EF4-FFF2-40B4-BE49-F238E27FC236}">
                <a16:creationId xmlns:a16="http://schemas.microsoft.com/office/drawing/2014/main" id="{FF5581E9-B520-4E37-AADD-04BA3436E9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7" r="-2" b="1395"/>
          <a:stretch/>
        </p:blipFill>
        <p:spPr>
          <a:xfrm>
            <a:off x="1271222" y="1116345"/>
            <a:ext cx="6282919" cy="3866172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8155E42-34DF-487F-9EE3-78A6093B3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0960" y="3526496"/>
            <a:ext cx="284442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3354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F87D43-5C16-42B3-9880-613BE9AB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Aspekt / czas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D6D80AE-2BE0-43E6-9B91-206387424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1. </a:t>
            </a:r>
            <a:r>
              <a:rPr lang="pl-PL" b="1" dirty="0"/>
              <a:t>Czasowniki  niedokonane </a:t>
            </a:r>
            <a:r>
              <a:rPr lang="pl-PL" dirty="0"/>
              <a:t>opisują czynność w przeszłości ,w teraźniejszości i w przyszłości, np. Kiedy byłam na studiach ,bardzo dużo czytałam. Teraz mało czytam. W przyszłości będę więcej czytać.</a:t>
            </a:r>
          </a:p>
          <a:p>
            <a:r>
              <a:rPr lang="pl-PL" dirty="0"/>
              <a:t>2.</a:t>
            </a:r>
            <a:r>
              <a:rPr lang="pl-PL" b="1" dirty="0"/>
              <a:t>Czasowniki dokonane </a:t>
            </a:r>
            <a:r>
              <a:rPr lang="pl-PL" dirty="0"/>
              <a:t>opisują czynności w przeszłości lub w przyszłości, np. Na studiach przeczytałem dziesięć książek Tatarkiewicza . Za miesiąc przeczytam książkę, którą dostałam w prezencie od siostry.</a:t>
            </a:r>
          </a:p>
          <a:p>
            <a:r>
              <a:rPr lang="pl-PL" dirty="0"/>
              <a:t>3. </a:t>
            </a:r>
            <a:r>
              <a:rPr lang="pl-PL" b="1" dirty="0"/>
              <a:t>Końcówki osobowe czasu przeszłego obu aspektów czasownika są identyczne (pisałem , napisałem).</a:t>
            </a:r>
          </a:p>
        </p:txBody>
      </p:sp>
    </p:spTree>
    <p:extLst>
      <p:ext uri="{BB962C8B-B14F-4D97-AF65-F5344CB8AC3E}">
        <p14:creationId xmlns:p14="http://schemas.microsoft.com/office/powerpoint/2010/main" val="1034421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FF82D0D-10E3-44F0-BC6C-6F163B6CA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4. </a:t>
            </a:r>
            <a:r>
              <a:rPr lang="pl-PL" b="1" dirty="0"/>
              <a:t>Czasowniki niedokonane </a:t>
            </a:r>
            <a:r>
              <a:rPr lang="pl-PL" dirty="0"/>
              <a:t>tworzą czas przyszły złożony ( jeść- będę jeść), a czasowniki dokonane czas przyszły prosty (zjeść-zjem).</a:t>
            </a:r>
          </a:p>
          <a:p>
            <a:r>
              <a:rPr lang="pl-PL" dirty="0"/>
              <a:t>5.</a:t>
            </a:r>
            <a:r>
              <a:rPr lang="pl-PL" b="1" dirty="0"/>
              <a:t>Czasowniki dokonane </a:t>
            </a:r>
            <a:r>
              <a:rPr lang="pl-PL" dirty="0"/>
              <a:t>utworzone za pomocą prefiksów w czasie przyszłym prostym mają końcówki osobowe identyczne jak ich odpowiedniki niedokonane w czasie teraźniejszym, np. robię –zrobię, piszę –napiszę, rozumiem –zrozumiem.</a:t>
            </a:r>
          </a:p>
          <a:p>
            <a:r>
              <a:rPr lang="pl-PL" dirty="0"/>
              <a:t>6. </a:t>
            </a:r>
            <a:r>
              <a:rPr lang="pl-PL" b="1" dirty="0"/>
              <a:t>Czasownik </a:t>
            </a:r>
            <a:r>
              <a:rPr lang="pl-PL" dirty="0">
                <a:solidFill>
                  <a:srgbClr val="FF0000"/>
                </a:solidFill>
              </a:rPr>
              <a:t>być</a:t>
            </a:r>
            <a:r>
              <a:rPr lang="pl-PL" dirty="0"/>
              <a:t> to jedyny czasownik niedokonany ,który tworzy czas przyszły prosty ( będę, będziesz, będzie ).</a:t>
            </a:r>
          </a:p>
        </p:txBody>
      </p:sp>
    </p:spTree>
    <p:extLst>
      <p:ext uri="{BB962C8B-B14F-4D97-AF65-F5344CB8AC3E}">
        <p14:creationId xmlns:p14="http://schemas.microsoft.com/office/powerpoint/2010/main" val="1530785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2C6AB12-3F1A-43B8-A521-5F807B741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4210578"/>
          </a:xfrm>
        </p:spPr>
        <p:txBody>
          <a:bodyPr/>
          <a:lstStyle/>
          <a:p>
            <a:br>
              <a:rPr lang="pl-PL" dirty="0"/>
            </a:br>
            <a:r>
              <a:rPr lang="pl-PL" dirty="0"/>
              <a:t>Aspekt a inne kategorie gramatyczne</a:t>
            </a:r>
            <a:br>
              <a:rPr lang="pl-PL" dirty="0"/>
            </a:br>
            <a:br>
              <a:rPr lang="pl-PL" dirty="0"/>
            </a:br>
            <a:br>
              <a:rPr lang="pl-PL" dirty="0"/>
            </a:br>
            <a:br>
              <a:rPr lang="pl-PL" dirty="0"/>
            </a:br>
            <a:endParaRPr lang="pl-PL" dirty="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91DDC3EA-8C2A-4A7B-B1C0-0A9A944045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1657575"/>
              </p:ext>
            </p:extLst>
          </p:nvPr>
        </p:nvGraphicFramePr>
        <p:xfrm>
          <a:off x="989013" y="2152952"/>
          <a:ext cx="10213972" cy="16882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3493">
                  <a:extLst>
                    <a:ext uri="{9D8B030D-6E8A-4147-A177-3AD203B41FA5}">
                      <a16:colId xmlns:a16="http://schemas.microsoft.com/office/drawing/2014/main" val="2288863263"/>
                    </a:ext>
                  </a:extLst>
                </a:gridCol>
                <a:gridCol w="2490599">
                  <a:extLst>
                    <a:ext uri="{9D8B030D-6E8A-4147-A177-3AD203B41FA5}">
                      <a16:colId xmlns:a16="http://schemas.microsoft.com/office/drawing/2014/main" val="2695316634"/>
                    </a:ext>
                  </a:extLst>
                </a:gridCol>
                <a:gridCol w="2616387">
                  <a:extLst>
                    <a:ext uri="{9D8B030D-6E8A-4147-A177-3AD203B41FA5}">
                      <a16:colId xmlns:a16="http://schemas.microsoft.com/office/drawing/2014/main" val="3385060444"/>
                    </a:ext>
                  </a:extLst>
                </a:gridCol>
                <a:gridCol w="2553493">
                  <a:extLst>
                    <a:ext uri="{9D8B030D-6E8A-4147-A177-3AD203B41FA5}">
                      <a16:colId xmlns:a16="http://schemas.microsoft.com/office/drawing/2014/main" val="1217191760"/>
                    </a:ext>
                  </a:extLst>
                </a:gridCol>
              </a:tblGrid>
              <a:tr h="237658">
                <a:tc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wczoraj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dzisiaj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jutro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873834"/>
                  </a:ext>
                </a:extLst>
              </a:tr>
              <a:tr h="956761">
                <a:tc>
                  <a:txBody>
                    <a:bodyPr/>
                    <a:lstStyle/>
                    <a:p>
                      <a:r>
                        <a:rPr lang="pl-PL" dirty="0"/>
                        <a:t>pisać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pisałem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piszę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będę pisać</a:t>
                      </a:r>
                    </a:p>
                    <a:p>
                      <a:r>
                        <a:rPr lang="pl-PL" dirty="0"/>
                        <a:t>będę pisał/pisała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600931"/>
                  </a:ext>
                </a:extLst>
              </a:tr>
              <a:tr h="237658">
                <a:tc>
                  <a:txBody>
                    <a:bodyPr/>
                    <a:lstStyle/>
                    <a:p>
                      <a:r>
                        <a:rPr lang="pl-PL" dirty="0"/>
                        <a:t>napisać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napisałem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---------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napiszę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1737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5260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89A4622-BE03-4562-8EE7-D71CD74E8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Aspekt a inne kategorie gramatyczne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3D2F1A-9863-4342-83A3-4B7EEBC9C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40000"/>
              </a:lnSpc>
            </a:pPr>
            <a:r>
              <a:rPr lang="pl-PL" sz="2000" b="1" dirty="0"/>
              <a:t>Czasowniki w obu aspektach tworzą regularnie tryb rozkazujący i przypuszczający, np.</a:t>
            </a:r>
          </a:p>
          <a:p>
            <a:pPr>
              <a:lnSpc>
                <a:spcPct val="140000"/>
              </a:lnSpc>
            </a:pPr>
            <a:r>
              <a:rPr lang="pl-PL" sz="2000" b="1" dirty="0"/>
              <a:t> Róbcie pracę domową.</a:t>
            </a:r>
          </a:p>
          <a:p>
            <a:pPr>
              <a:lnSpc>
                <a:spcPct val="140000"/>
              </a:lnSpc>
            </a:pPr>
            <a:r>
              <a:rPr lang="pl-PL" sz="2000" b="1" dirty="0"/>
              <a:t> Zróbcie pracę domową. </a:t>
            </a:r>
          </a:p>
          <a:p>
            <a:pPr>
              <a:lnSpc>
                <a:spcPct val="140000"/>
              </a:lnSpc>
            </a:pPr>
            <a:r>
              <a:rPr lang="pl-PL" sz="2000" b="1" dirty="0"/>
              <a:t>Czytalibyśmy ciekawe artykuły , gdybyśmy mieli czas. </a:t>
            </a:r>
          </a:p>
          <a:p>
            <a:pPr>
              <a:lnSpc>
                <a:spcPct val="140000"/>
              </a:lnSpc>
            </a:pPr>
            <a:r>
              <a:rPr lang="pl-PL" sz="2000" b="1" dirty="0"/>
              <a:t>Przeczytalibyśmy ten ciekawy artykuł, gdybyśmy mieli czas</a:t>
            </a:r>
            <a:r>
              <a:rPr lang="pl-PL" sz="2000" dirty="0"/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54617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193BA5C-B8F3-4972-BA54-014C48FAF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7162BAB-C25E-4CE9-B87C-F118DC7E7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0D3437D2-5972-4552-9D9D-BE4A50BFC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>
            <a:normAutofit/>
          </a:bodyPr>
          <a:lstStyle/>
          <a:p>
            <a:r>
              <a:rPr lang="pl-PL" sz="3000"/>
              <a:t>Konstrukcje par aspektowych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B93327-222A-4DAC-9163-371BF44C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8291A54-AEE6-4E90-94AA-F562A11FC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pl-PL" sz="1600" b="1"/>
          </a:p>
          <a:p>
            <a:pPr>
              <a:lnSpc>
                <a:spcPct val="110000"/>
              </a:lnSpc>
            </a:pPr>
            <a:r>
              <a:rPr lang="pl-PL" sz="1600" b="1"/>
              <a:t>Czasowniki dokonane </a:t>
            </a:r>
            <a:r>
              <a:rPr lang="pl-PL" sz="1600"/>
              <a:t>tworzy się od </a:t>
            </a:r>
            <a:r>
              <a:rPr lang="pl-PL" sz="1600" b="1"/>
              <a:t>czasowników niedokonanych </a:t>
            </a:r>
            <a:r>
              <a:rPr lang="pl-PL" sz="1600"/>
              <a:t>za pomocą prefiksów lub redukcji i/lub alternacji tematu. Istnieją też pary aspektowe, w których formy czasownika niedokonanego i dokonanego znacząco się różnią, np. mówić – powiedzieć.</a:t>
            </a:r>
          </a:p>
          <a:p>
            <a:pPr>
              <a:lnSpc>
                <a:spcPct val="110000"/>
              </a:lnSpc>
            </a:pPr>
            <a:r>
              <a:rPr lang="pl-PL" sz="1600" b="1"/>
              <a:t>1.Prefiksacja</a:t>
            </a:r>
          </a:p>
          <a:p>
            <a:pPr>
              <a:lnSpc>
                <a:spcPct val="110000"/>
              </a:lnSpc>
            </a:pPr>
            <a:endParaRPr lang="pl-PL" sz="1600"/>
          </a:p>
          <a:p>
            <a:pPr>
              <a:lnSpc>
                <a:spcPct val="110000"/>
              </a:lnSpc>
            </a:pPr>
            <a:endParaRPr lang="pl-PL" sz="16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4EE34E3-F117-4487-8ACF-33DA65FA1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60131" y="482171"/>
            <a:chExt cx="6091791" cy="514910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ACC02C-6424-4165-93C4-E83C8E81D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60131" y="482171"/>
              <a:ext cx="6091791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182CB9C-C978-4C9B-9AAD-8B1341897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78956" y="812507"/>
              <a:ext cx="5461780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56388820-A63D-463C-9DBC-060A5ABE3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2379" y="977965"/>
            <a:ext cx="5134631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04ED70F-D6FD-4EB1-A171-D30F885FE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A26CAE9-74C4-4EDD-8A80-77F79EAA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D6A49550-9D53-46AA-ACFA-7F27037C08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797231"/>
              </p:ext>
            </p:extLst>
          </p:nvPr>
        </p:nvGraphicFramePr>
        <p:xfrm>
          <a:off x="6093926" y="1497917"/>
          <a:ext cx="4821552" cy="3103031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1396488">
                  <a:extLst>
                    <a:ext uri="{9D8B030D-6E8A-4147-A177-3AD203B41FA5}">
                      <a16:colId xmlns:a16="http://schemas.microsoft.com/office/drawing/2014/main" val="1617373165"/>
                    </a:ext>
                  </a:extLst>
                </a:gridCol>
                <a:gridCol w="3425064">
                  <a:extLst>
                    <a:ext uri="{9D8B030D-6E8A-4147-A177-3AD203B41FA5}">
                      <a16:colId xmlns:a16="http://schemas.microsoft.com/office/drawing/2014/main" val="3864107943"/>
                    </a:ext>
                  </a:extLst>
                </a:gridCol>
              </a:tblGrid>
              <a:tr h="640797">
                <a:tc>
                  <a:txBody>
                    <a:bodyPr/>
                    <a:lstStyle/>
                    <a:p>
                      <a:r>
                        <a:rPr lang="pl-PL" sz="2500" b="0" cap="none" spc="0">
                          <a:solidFill>
                            <a:schemeClr val="bg1"/>
                          </a:solidFill>
                        </a:rPr>
                        <a:t>prefiks</a:t>
                      </a:r>
                    </a:p>
                  </a:txBody>
                  <a:tcPr marL="141947" marR="141947" marT="141947" marB="7097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l-PL" sz="2500" b="0" cap="none" spc="0">
                          <a:solidFill>
                            <a:schemeClr val="bg1"/>
                          </a:solidFill>
                        </a:rPr>
                        <a:t> pary aspektowe</a:t>
                      </a:r>
                    </a:p>
                  </a:txBody>
                  <a:tcPr marL="141947" marR="141947" marT="141947" marB="7097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382564"/>
                  </a:ext>
                </a:extLst>
              </a:tr>
              <a:tr h="1100663">
                <a:tc>
                  <a:txBody>
                    <a:bodyPr/>
                    <a:lstStyle/>
                    <a:p>
                      <a:r>
                        <a:rPr lang="pl-PL" sz="1800" cap="none" spc="0">
                          <a:solidFill>
                            <a:schemeClr val="tx1"/>
                          </a:solidFill>
                        </a:rPr>
                        <a:t>na-</a:t>
                      </a:r>
                    </a:p>
                  </a:txBody>
                  <a:tcPr marL="141947" marR="141947" marT="141947" marB="709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l-PL" sz="1800" cap="none" spc="0">
                          <a:solidFill>
                            <a:schemeClr val="tx1"/>
                          </a:solidFill>
                        </a:rPr>
                        <a:t>krzyczeć- nakrzyczeć, malować- namalować ,pisać- napisać</a:t>
                      </a:r>
                    </a:p>
                  </a:txBody>
                  <a:tcPr marL="141947" marR="141947" marT="141947" marB="709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09848"/>
                  </a:ext>
                </a:extLst>
              </a:tr>
              <a:tr h="540826">
                <a:tc>
                  <a:txBody>
                    <a:bodyPr/>
                    <a:lstStyle/>
                    <a:p>
                      <a:r>
                        <a:rPr lang="pl-PL" sz="1800" cap="none" spc="0">
                          <a:solidFill>
                            <a:schemeClr val="tx1"/>
                          </a:solidFill>
                        </a:rPr>
                        <a:t>o-</a:t>
                      </a:r>
                    </a:p>
                  </a:txBody>
                  <a:tcPr marL="141947" marR="141947" marT="141947" marB="709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l-PL" sz="1800" cap="none" spc="0">
                          <a:solidFill>
                            <a:schemeClr val="tx1"/>
                          </a:solidFill>
                        </a:rPr>
                        <a:t>budzić- obudzić, golić- ogolić</a:t>
                      </a:r>
                    </a:p>
                  </a:txBody>
                  <a:tcPr marL="141947" marR="141947" marT="141947" marB="709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4356151"/>
                  </a:ext>
                </a:extLst>
              </a:tr>
              <a:tr h="820745">
                <a:tc>
                  <a:txBody>
                    <a:bodyPr/>
                    <a:lstStyle/>
                    <a:p>
                      <a:r>
                        <a:rPr lang="pl-PL" sz="1800" cap="none" spc="0">
                          <a:solidFill>
                            <a:schemeClr val="tx1"/>
                          </a:solidFill>
                        </a:rPr>
                        <a:t>po-</a:t>
                      </a:r>
                    </a:p>
                  </a:txBody>
                  <a:tcPr marL="141947" marR="141947" marT="141947" marB="709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l-PL" sz="1800" cap="none" spc="0">
                          <a:solidFill>
                            <a:schemeClr val="tx1"/>
                          </a:solidFill>
                        </a:rPr>
                        <a:t>myśleć- pomyśleć, słuchać -posłuchać</a:t>
                      </a:r>
                    </a:p>
                  </a:txBody>
                  <a:tcPr marL="141947" marR="141947" marT="141947" marB="709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977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8213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1DA35F2A-BC6A-4485-ACA0-3D9155D3C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E603BBD1-F027-426A-AF27-9E36D37D7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3BB7247-163A-4496-9EC4-191387657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9" y="482171"/>
            <a:ext cx="6091791" cy="5149101"/>
            <a:chOff x="5446003" y="583365"/>
            <a:chExt cx="6091790" cy="5181928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AB2D327D-E1F7-4A35-9266-D2313C702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A7206862-6434-4365-A991-B62B5A1A1B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24,570 Mężczyzna Do Golenia Grafika Wektorowa, Clipartów i ...">
            <a:extLst>
              <a:ext uri="{FF2B5EF4-FFF2-40B4-BE49-F238E27FC236}">
                <a16:creationId xmlns:a16="http://schemas.microsoft.com/office/drawing/2014/main" id="{C06A4174-61E8-4236-933D-A6851CCA5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05" r="24210" b="2"/>
          <a:stretch/>
        </p:blipFill>
        <p:spPr bwMode="auto">
          <a:xfrm>
            <a:off x="1266519" y="1116346"/>
            <a:ext cx="2328669" cy="386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rafika wektorowa, ikony, ilustracje Ogolony Bok na licencji royalty-free -  iStock">
            <a:extLst>
              <a:ext uri="{FF2B5EF4-FFF2-40B4-BE49-F238E27FC236}">
                <a16:creationId xmlns:a16="http://schemas.microsoft.com/office/drawing/2014/main" id="{9333E29A-C0AA-4E55-8A11-6F91ECCC9D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00" r="20253" b="2"/>
          <a:stretch/>
        </p:blipFill>
        <p:spPr bwMode="auto">
          <a:xfrm>
            <a:off x="3758914" y="1116345"/>
            <a:ext cx="2328670" cy="386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2729F16E-E141-4064-88CF-130463102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4301" y="1847088"/>
            <a:ext cx="3542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F7E6088C-1CBB-462A-8D35-0B7B2AECD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2821" y="804519"/>
            <a:ext cx="3543993" cy="1049235"/>
          </a:xfrm>
        </p:spPr>
        <p:txBody>
          <a:bodyPr>
            <a:normAutofit/>
          </a:bodyPr>
          <a:lstStyle/>
          <a:p>
            <a:r>
              <a:rPr lang="pl-PL"/>
              <a:t>Mężczyzna się goli.</a:t>
            </a:r>
          </a:p>
        </p:txBody>
      </p:sp>
      <p:sp>
        <p:nvSpPr>
          <p:cNvPr id="1032" name="Content Placeholder 1031">
            <a:extLst>
              <a:ext uri="{FF2B5EF4-FFF2-40B4-BE49-F238E27FC236}">
                <a16:creationId xmlns:a16="http://schemas.microsoft.com/office/drawing/2014/main" id="{E1E9450B-0CA4-79DD-1F93-9323E0305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2821" y="2015732"/>
            <a:ext cx="3543993" cy="3428279"/>
          </a:xfrm>
        </p:spPr>
        <p:txBody>
          <a:bodyPr>
            <a:normAutofit/>
          </a:bodyPr>
          <a:lstStyle/>
          <a:p>
            <a:r>
              <a:rPr lang="pl-PL" dirty="0"/>
              <a:t>Mężczyzna ogolony.</a:t>
            </a:r>
            <a:endParaRPr lang="en-US" dirty="0"/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5AC7EF37-C3C9-4AAD-B903-6A5178126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CDC715A8-ABE1-48DF-9F59-050D68464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394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792C330-08C1-4CAB-A402-65E94544C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Konstrukcje  par  aspektowych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26BC4F8E-094B-431D-90EA-0044E34036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6354973"/>
              </p:ext>
            </p:extLst>
          </p:nvPr>
        </p:nvGraphicFramePr>
        <p:xfrm>
          <a:off x="1450975" y="2016125"/>
          <a:ext cx="9604374" cy="367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7130">
                  <a:extLst>
                    <a:ext uri="{9D8B030D-6E8A-4147-A177-3AD203B41FA5}">
                      <a16:colId xmlns:a16="http://schemas.microsoft.com/office/drawing/2014/main" val="140257452"/>
                    </a:ext>
                  </a:extLst>
                </a:gridCol>
                <a:gridCol w="7527244">
                  <a:extLst>
                    <a:ext uri="{9D8B030D-6E8A-4147-A177-3AD203B41FA5}">
                      <a16:colId xmlns:a16="http://schemas.microsoft.com/office/drawing/2014/main" val="3198996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prefiks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pary aspektowe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1945711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prze-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czytać- przeczytać, </a:t>
                      </a:r>
                    </a:p>
                    <a:p>
                      <a:r>
                        <a:rPr lang="pl-PL" dirty="0"/>
                        <a:t>literować- przeliterować, </a:t>
                      </a:r>
                    </a:p>
                    <a:p>
                      <a:r>
                        <a:rPr lang="pl-PL" dirty="0"/>
                        <a:t>tłumaczyć- przetłumaczyć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36658314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przy-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witać- przywitać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1170040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s-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chudnąć- schudnąć ,</a:t>
                      </a:r>
                    </a:p>
                    <a:p>
                      <a:r>
                        <a:rPr lang="pl-PL" dirty="0"/>
                        <a:t>kończyć – skończyć ,palić -spalić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1288478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u-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gotować – ugotować , </a:t>
                      </a:r>
                    </a:p>
                    <a:p>
                      <a:r>
                        <a:rPr lang="pl-PL" dirty="0"/>
                        <a:t>myć –umyć, szyć - uszyć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3339665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wy-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leczyć – wyleczyć, pić –wypić ,schnąć- wyschnąć,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1068649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za-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palić –zapalić, pytać –zapytać ,tańczyć -zatańczyć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875490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581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1F63408-2A43-4D44-AAE7-A0F92BBC3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2.</a:t>
            </a:r>
            <a:r>
              <a:rPr lang="pl-PL" b="1" dirty="0"/>
              <a:t>Redukcja  i/ lub alternacja tematu</a:t>
            </a:r>
          </a:p>
          <a:p>
            <a:r>
              <a:rPr lang="pl-PL" dirty="0"/>
              <a:t>Tak tworzone pary aspektowe często należą do różnych koniugacji, np. sprawdzać – sprawdzam ,sprawdzić –sprawdzę.</a:t>
            </a:r>
          </a:p>
          <a:p>
            <a:endParaRPr lang="pl-PL" dirty="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EB224830-1B8C-4246-B790-720084AE17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42677"/>
              </p:ext>
            </p:extLst>
          </p:nvPr>
        </p:nvGraphicFramePr>
        <p:xfrm>
          <a:off x="2032000" y="3426335"/>
          <a:ext cx="8128000" cy="21363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3420985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119542813"/>
                    </a:ext>
                  </a:extLst>
                </a:gridCol>
              </a:tblGrid>
              <a:tr h="581913">
                <a:tc>
                  <a:txBody>
                    <a:bodyPr/>
                    <a:lstStyle/>
                    <a:p>
                      <a:r>
                        <a:rPr lang="pl-PL" dirty="0"/>
                        <a:t>redukcja  tematu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alternacje  w temacie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923102"/>
                  </a:ext>
                </a:extLst>
              </a:tr>
              <a:tr h="581913">
                <a:tc>
                  <a:txBody>
                    <a:bodyPr/>
                    <a:lstStyle/>
                    <a:p>
                      <a:r>
                        <a:rPr lang="pl-PL" dirty="0"/>
                        <a:t>dawać - dać</a:t>
                      </a:r>
                    </a:p>
                    <a:p>
                      <a:r>
                        <a:rPr lang="pl-PL" dirty="0"/>
                        <a:t>kupować- kupić</a:t>
                      </a:r>
                    </a:p>
                    <a:p>
                      <a:r>
                        <a:rPr lang="pl-PL" dirty="0"/>
                        <a:t>nazywać - nazwać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odpowiadać –odpowiedzieć</a:t>
                      </a:r>
                    </a:p>
                    <a:p>
                      <a:r>
                        <a:rPr lang="pl-PL" dirty="0"/>
                        <a:t>powtarzać- powtórzyć</a:t>
                      </a:r>
                    </a:p>
                    <a:p>
                      <a:r>
                        <a:rPr lang="pl-PL" dirty="0"/>
                        <a:t>przeszkadzać- przeszkodzić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387655"/>
                  </a:ext>
                </a:extLst>
              </a:tr>
              <a:tr h="581913">
                <a:tc>
                  <a:txBody>
                    <a:bodyPr/>
                    <a:lstStyle/>
                    <a:p>
                      <a:r>
                        <a:rPr lang="pl-PL" dirty="0"/>
                        <a:t>przygotowywać- przygotować</a:t>
                      </a:r>
                    </a:p>
                    <a:p>
                      <a:r>
                        <a:rPr lang="pl-PL" dirty="0"/>
                        <a:t>przyjmować- przyjąć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wyrażać- wyrazić</a:t>
                      </a:r>
                    </a:p>
                    <a:p>
                      <a:r>
                        <a:rPr lang="pl-PL" dirty="0"/>
                        <a:t>ograniczać- ograniczyć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2369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924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0490174-1E8B-4D65-A787-439437BBD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16473"/>
          </a:xfrm>
        </p:spPr>
        <p:txBody>
          <a:bodyPr>
            <a:noAutofit/>
          </a:bodyPr>
          <a:lstStyle/>
          <a:p>
            <a:r>
              <a:rPr lang="pl-PL" sz="2400" dirty="0"/>
              <a:t> 3. </a:t>
            </a:r>
            <a:r>
              <a:rPr lang="pl-PL" sz="2400" b="1" dirty="0"/>
              <a:t>Formy supletywne  (</a:t>
            </a:r>
            <a:r>
              <a:rPr lang="pl-PL" sz="2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formy należące do tego samego wzorca odmiany wyrazów, ale niezwiązane pokrewieństwem etymologicznym, np. </a:t>
            </a:r>
            <a:r>
              <a:rPr lang="pl-PL" sz="2400" b="0" i="1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człowiek – ludzie, ja – mnie</a:t>
            </a:r>
            <a:r>
              <a:rPr lang="pl-PL" sz="2400" dirty="0">
                <a:solidFill>
                  <a:srgbClr val="000000"/>
                </a:solidFill>
                <a:latin typeface="Open Sans" panose="020B0606030504020204" pitchFamily="34" charset="0"/>
              </a:rPr>
              <a:t> )</a:t>
            </a:r>
            <a:endParaRPr lang="pl-PL" sz="2400" b="1" dirty="0"/>
          </a:p>
          <a:p>
            <a:r>
              <a:rPr lang="pl-PL" sz="2400" dirty="0"/>
              <a:t>brać- wziąć             mówić- powiedzieć         widzieć- zobaczyć</a:t>
            </a:r>
          </a:p>
          <a:p>
            <a:r>
              <a:rPr lang="pl-PL" sz="2400" dirty="0"/>
              <a:t>kłaść-położyć        oglądać- obejrzeć          znajdować – znaleźć</a:t>
            </a:r>
          </a:p>
          <a:p>
            <a:r>
              <a:rPr lang="pl-PL" sz="2400" dirty="0"/>
              <a:t>4. </a:t>
            </a:r>
            <a:r>
              <a:rPr lang="pl-PL" sz="2400" b="1" dirty="0"/>
              <a:t>Niektóre czasowniki nie mają pary aspektowej</a:t>
            </a:r>
            <a:r>
              <a:rPr lang="pl-PL" sz="2400" dirty="0"/>
              <a:t>, np. być, mieć , móc, musieć, potrafić, pracować, spać, studiować, umieć, uważać, woleć, zamierzać, żyć.</a:t>
            </a:r>
          </a:p>
        </p:txBody>
      </p:sp>
    </p:spTree>
    <p:extLst>
      <p:ext uri="{BB962C8B-B14F-4D97-AF65-F5344CB8AC3E}">
        <p14:creationId xmlns:p14="http://schemas.microsoft.com/office/powerpoint/2010/main" val="6688690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E21D1BF-294F-4E81-A620-F96FA9256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Informacje dodatkowe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9E305AE-AB40-4E07-8D6D-D92B661F9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1" dirty="0"/>
              <a:t>Niektóre pary aspektowe mają dwie formy aspektu dokonanego, czasem różniące się znaczeniem.</a:t>
            </a:r>
          </a:p>
          <a:p>
            <a:r>
              <a:rPr lang="pl-PL" dirty="0"/>
              <a:t>budować –zbudować, pobudować          prasować- uprasować- wyprasować</a:t>
            </a:r>
          </a:p>
          <a:p>
            <a:r>
              <a:rPr lang="pl-PL" dirty="0"/>
              <a:t>czekać- poczekać , zaczekać                   pytać- spytać, zapytać</a:t>
            </a:r>
          </a:p>
          <a:p>
            <a:r>
              <a:rPr lang="pl-PL" dirty="0"/>
              <a:t>gubić- zgubić, pogubić                   starzeć się- postarzeć się  ,zestarzeć się</a:t>
            </a:r>
          </a:p>
          <a:p>
            <a:r>
              <a:rPr lang="pl-PL" dirty="0"/>
              <a:t>malować –namalować, pomalować   tyć- przytyć, utyć </a:t>
            </a:r>
          </a:p>
          <a:p>
            <a:r>
              <a:rPr lang="pl-PL" dirty="0"/>
              <a:t>prać-uprać, wyprać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26589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C53B25D-BCE2-43BA-8DA1-2ECEE1EF4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Przypomnienie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6B70D1F-04FE-444C-A476-C8C5E8282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0" i="0" dirty="0">
                <a:solidFill>
                  <a:srgbClr val="47474A"/>
                </a:solidFill>
                <a:effectLst/>
                <a:latin typeface="Arial" panose="020B0604020202020204" pitchFamily="34" charset="0"/>
              </a:rPr>
              <a:t>Przypomnijmy, że w języku polskim odmieniają się rzeczowniki (przez przypadki i liczby), przymiotniki (przez przypadki, liczby, rodzaje, a dodatkowo można je stopniować), liczebniki (wiele z nich odmienia się przez przypadki i rodzaje), zaimki (odmieniają się tak jak części mowy, które zastępują, wyjątek stanowią zaimki przysłówkowe) oraz </a:t>
            </a:r>
            <a:r>
              <a:rPr lang="pl-PL" sz="3200" b="0" i="0" dirty="0">
                <a:solidFill>
                  <a:srgbClr val="47474A"/>
                </a:solidFill>
                <a:effectLst/>
                <a:latin typeface="Arial" panose="020B0604020202020204" pitchFamily="34" charset="0"/>
              </a:rPr>
              <a:t>czasowniki.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19631585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5BB14454-D00C-4958-BB39-F5F9F3AC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8A657A7-C4E5-425B-98FA-BB817FF7B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8029" y="1847088"/>
            <a:ext cx="352036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F5DF3C11-0D32-4047-81F5-153111709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8030" y="804520"/>
            <a:ext cx="3520367" cy="1049235"/>
          </a:xfrm>
        </p:spPr>
        <p:txBody>
          <a:bodyPr>
            <a:normAutofit/>
          </a:bodyPr>
          <a:lstStyle/>
          <a:p>
            <a:r>
              <a:rPr lang="pl-PL" sz="2000" dirty="0"/>
              <a:t>Budować- zbudować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1084370-0E70-4003-9787-3490FCC20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2B7C66D2-22E8-4E8F-829B-050BFA7C8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6104331" cy="5149101"/>
            <a:chOff x="7463259" y="583365"/>
            <a:chExt cx="6104330" cy="5181928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0B78D6F-1F61-4DBB-8F5A-934BB850D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610433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23EA261D-1F8C-4BE5-8586-3C1CC5CE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5471354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Etapy budowy domu, czyli budowa domu krok po kroku">
            <a:extLst>
              <a:ext uri="{FF2B5EF4-FFF2-40B4-BE49-F238E27FC236}">
                <a16:creationId xmlns:a16="http://schemas.microsoft.com/office/drawing/2014/main" id="{FEAFD42F-2E7F-4B06-927A-3312396DF4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06" r="-3" b="-3"/>
          <a:stretch/>
        </p:blipFill>
        <p:spPr bwMode="auto">
          <a:xfrm>
            <a:off x="1271223" y="1116345"/>
            <a:ext cx="4825148" cy="386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3635D2BC-4EDA-4A3E-83BF-035608099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3C86EB9-7FA9-42F7-B348-A7FD17436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Budowa Nieruchomości Ilustracja Brązowy Dom I Dach. Realistyczna Ikona Domu  Płaski Z Ogrodem | Premium Wektor">
            <a:extLst>
              <a:ext uri="{FF2B5EF4-FFF2-40B4-BE49-F238E27FC236}">
                <a16:creationId xmlns:a16="http://schemas.microsoft.com/office/drawing/2014/main" id="{778EF425-AD9A-422B-96D5-4232F0BC6F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287" y="2016125"/>
            <a:ext cx="3449638" cy="344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487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E9CA691-1F3A-436C-9F80-05E3E110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Czasowniki ruchu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2422BBC-A4C1-4B87-9A0C-3F1EBD6F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1" dirty="0"/>
              <a:t>Czasowniki ruchu mają dwie formy aspektu niedokonanego i jedną formę dokonaną</a:t>
            </a:r>
            <a:r>
              <a:rPr lang="pl-PL" dirty="0"/>
              <a:t>, np. iść , chodzić – pójść. Wszystkie trzy określają ten sam rodzaj poruszania się, ale różnią się aspektem. Różnice widać wyraźnie w formach czasu przyszłego, </a:t>
            </a:r>
            <a:r>
              <a:rPr lang="pl-PL" b="1" dirty="0"/>
              <a:t>iść i chodzić </a:t>
            </a:r>
            <a:r>
              <a:rPr lang="pl-PL" dirty="0"/>
              <a:t>tworzą czas przyszły złożony : będę szedł, będziesz chodził. </a:t>
            </a:r>
            <a:r>
              <a:rPr lang="pl-PL" b="1" dirty="0"/>
              <a:t>Pójść</a:t>
            </a:r>
            <a:r>
              <a:rPr lang="pl-PL" dirty="0"/>
              <a:t> tworzy czas przyszły prosty:</a:t>
            </a:r>
          </a:p>
          <a:p>
            <a:endParaRPr lang="pl-PL" dirty="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7708A1C4-D47E-4BA1-A2A2-F8EAA9E5A8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399819"/>
              </p:ext>
            </p:extLst>
          </p:nvPr>
        </p:nvGraphicFramePr>
        <p:xfrm>
          <a:off x="2032000" y="4184952"/>
          <a:ext cx="8127999" cy="1659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35359586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50370075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873488750"/>
                    </a:ext>
                  </a:extLst>
                </a:gridCol>
              </a:tblGrid>
              <a:tr h="553156">
                <a:tc>
                  <a:txBody>
                    <a:bodyPr/>
                    <a:lstStyle/>
                    <a:p>
                      <a:r>
                        <a:rPr lang="pl-PL" dirty="0"/>
                        <a:t>aspekt niedokonany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aspekt  niedokonany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aspekt dokonany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2457"/>
                  </a:ext>
                </a:extLst>
              </a:tr>
              <a:tr h="553156">
                <a:tc>
                  <a:txBody>
                    <a:bodyPr/>
                    <a:lstStyle/>
                    <a:p>
                      <a:r>
                        <a:rPr lang="pl-PL" dirty="0"/>
                        <a:t>iść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chodzić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pójść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4979367"/>
                  </a:ext>
                </a:extLst>
              </a:tr>
              <a:tr h="553156">
                <a:tc>
                  <a:txBody>
                    <a:bodyPr/>
                    <a:lstStyle/>
                    <a:p>
                      <a:r>
                        <a:rPr lang="pl-PL" dirty="0"/>
                        <a:t>jechać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jeździć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/>
                        <a:t>pojechać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74948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6691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E03963B5-918A-42DD-8052-A498D0A0A5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7399964"/>
              </p:ext>
            </p:extLst>
          </p:nvPr>
        </p:nvGraphicFramePr>
        <p:xfrm>
          <a:off x="1141790" y="1685925"/>
          <a:ext cx="10061197" cy="293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881">
                  <a:extLst>
                    <a:ext uri="{9D8B030D-6E8A-4147-A177-3AD203B41FA5}">
                      <a16:colId xmlns:a16="http://schemas.microsoft.com/office/drawing/2014/main" val="1781293468"/>
                    </a:ext>
                  </a:extLst>
                </a:gridCol>
                <a:gridCol w="3404658">
                  <a:extLst>
                    <a:ext uri="{9D8B030D-6E8A-4147-A177-3AD203B41FA5}">
                      <a16:colId xmlns:a16="http://schemas.microsoft.com/office/drawing/2014/main" val="2963939318"/>
                    </a:ext>
                  </a:extLst>
                </a:gridCol>
                <a:gridCol w="3404658">
                  <a:extLst>
                    <a:ext uri="{9D8B030D-6E8A-4147-A177-3AD203B41FA5}">
                      <a16:colId xmlns:a16="http://schemas.microsoft.com/office/drawing/2014/main" val="21819987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aspekt niedokonany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aspekt niedokonany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aspekt  dokonany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13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lecieć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latać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polecieć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710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płynąć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pływać</a:t>
                      </a:r>
                    </a:p>
                    <a:p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popływać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297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biec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biegać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pobiec</a:t>
                      </a:r>
                    </a:p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915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nieść</a:t>
                      </a:r>
                    </a:p>
                    <a:p>
                      <a:r>
                        <a:rPr lang="pl-PL" dirty="0"/>
                        <a:t>wieźć</a:t>
                      </a:r>
                    </a:p>
                    <a:p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nosić</a:t>
                      </a:r>
                    </a:p>
                    <a:p>
                      <a:r>
                        <a:rPr lang="pl-PL" dirty="0"/>
                        <a:t>wozić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zanieść</a:t>
                      </a:r>
                    </a:p>
                    <a:p>
                      <a:r>
                        <a:rPr lang="pl-PL" dirty="0"/>
                        <a:t>zawieść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8980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47926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095218E-0478-46C3-A856-8C05B7C2C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Czasowniki ruchu z prefiksami i typowe przyimki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5BEC0A29-FD4C-4FDF-BFBE-736050A14F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6872882"/>
              </p:ext>
            </p:extLst>
          </p:nvPr>
        </p:nvGraphicFramePr>
        <p:xfrm>
          <a:off x="1450975" y="2016125"/>
          <a:ext cx="9604372" cy="430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6831">
                  <a:extLst>
                    <a:ext uri="{9D8B030D-6E8A-4147-A177-3AD203B41FA5}">
                      <a16:colId xmlns:a16="http://schemas.microsoft.com/office/drawing/2014/main" val="2167976074"/>
                    </a:ext>
                  </a:extLst>
                </a:gridCol>
                <a:gridCol w="2702310">
                  <a:extLst>
                    <a:ext uri="{9D8B030D-6E8A-4147-A177-3AD203B41FA5}">
                      <a16:colId xmlns:a16="http://schemas.microsoft.com/office/drawing/2014/main" val="2616742071"/>
                    </a:ext>
                  </a:extLst>
                </a:gridCol>
                <a:gridCol w="2279221">
                  <a:extLst>
                    <a:ext uri="{9D8B030D-6E8A-4147-A177-3AD203B41FA5}">
                      <a16:colId xmlns:a16="http://schemas.microsoft.com/office/drawing/2014/main" val="3184611758"/>
                    </a:ext>
                  </a:extLst>
                </a:gridCol>
                <a:gridCol w="2896010">
                  <a:extLst>
                    <a:ext uri="{9D8B030D-6E8A-4147-A177-3AD203B41FA5}">
                      <a16:colId xmlns:a16="http://schemas.microsoft.com/office/drawing/2014/main" val="3885307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prefiks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czasowniki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typowy przyimek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przykład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1434786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do-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dochodzić- dojść</a:t>
                      </a:r>
                    </a:p>
                    <a:p>
                      <a:r>
                        <a:rPr lang="pl-PL" dirty="0"/>
                        <a:t>dojeżdżać –dojechać</a:t>
                      </a:r>
                    </a:p>
                    <a:p>
                      <a:r>
                        <a:rPr lang="pl-PL" dirty="0"/>
                        <a:t>dolatywać- dolecieć</a:t>
                      </a:r>
                    </a:p>
                    <a:p>
                      <a:endParaRPr lang="pl-PL" dirty="0"/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do+ dopełniacz</a:t>
                      </a:r>
                    </a:p>
                    <a:p>
                      <a:r>
                        <a:rPr lang="pl-PL" dirty="0"/>
                        <a:t>na + biernik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Przepraszam ,jak dość do Manufaktury ?</a:t>
                      </a:r>
                    </a:p>
                    <a:p>
                      <a:r>
                        <a:rPr lang="pl-PL" dirty="0"/>
                        <a:t>W końcu dojechał na miejsce.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2770109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o- /</a:t>
                      </a:r>
                      <a:r>
                        <a:rPr lang="pl-PL" dirty="0" err="1"/>
                        <a:t>ob</a:t>
                      </a:r>
                      <a:r>
                        <a:rPr lang="pl-PL" dirty="0"/>
                        <a:t>(e)-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obchodzić-obejść</a:t>
                      </a:r>
                    </a:p>
                    <a:p>
                      <a:r>
                        <a:rPr lang="pl-PL" dirty="0"/>
                        <a:t>objeżdżać-objechać</a:t>
                      </a:r>
                    </a:p>
                    <a:p>
                      <a:r>
                        <a:rPr lang="pl-PL" dirty="0"/>
                        <a:t>oblatywać- oblecieć</a:t>
                      </a:r>
                    </a:p>
                    <a:p>
                      <a:r>
                        <a:rPr lang="pl-PL" dirty="0"/>
                        <a:t>obiegać- obiec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------------------------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Obeszła wczoraj wszystkie cukiernie w mieście, ale pączków nie znalazła.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803778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od(e)-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odchodzić- odejść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z(e), </a:t>
                      </a:r>
                      <a:r>
                        <a:rPr lang="pl-PL" dirty="0" err="1"/>
                        <a:t>od+dopełniacz</a:t>
                      </a:r>
                      <a:endParaRPr lang="pl-PL" dirty="0"/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Odejdź ode mnie.</a:t>
                      </a:r>
                    </a:p>
                    <a:p>
                      <a:r>
                        <a:rPr lang="pl-PL" dirty="0"/>
                        <a:t>Samolot odlatuje o 13:00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116682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pod(e)-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podchodzić –podejść</a:t>
                      </a:r>
                    </a:p>
                    <a:p>
                      <a:r>
                        <a:rPr lang="pl-PL" dirty="0"/>
                        <a:t>podjeżdżać - podjechać</a:t>
                      </a:r>
                    </a:p>
                    <a:p>
                      <a:endParaRPr lang="pl-PL" dirty="0"/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 + dopełniacz</a:t>
                      </a:r>
                    </a:p>
                    <a:p>
                      <a:r>
                        <a:rPr lang="pl-PL" dirty="0"/>
                        <a:t>pod </a:t>
                      </a:r>
                      <a:r>
                        <a:rPr lang="pl-PL"/>
                        <a:t>+ biernik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Kiedy podeszła bliżej, zobaczyła , że chłopiec płacze.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550930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4395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4A2975F4-1CF9-45E4-9134-2161768D01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1199289"/>
              </p:ext>
            </p:extLst>
          </p:nvPr>
        </p:nvGraphicFramePr>
        <p:xfrm>
          <a:off x="989013" y="324152"/>
          <a:ext cx="10213972" cy="63030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8111">
                  <a:extLst>
                    <a:ext uri="{9D8B030D-6E8A-4147-A177-3AD203B41FA5}">
                      <a16:colId xmlns:a16="http://schemas.microsoft.com/office/drawing/2014/main" val="3238156514"/>
                    </a:ext>
                  </a:extLst>
                </a:gridCol>
                <a:gridCol w="2694819">
                  <a:extLst>
                    <a:ext uri="{9D8B030D-6E8A-4147-A177-3AD203B41FA5}">
                      <a16:colId xmlns:a16="http://schemas.microsoft.com/office/drawing/2014/main" val="3538192356"/>
                    </a:ext>
                  </a:extLst>
                </a:gridCol>
                <a:gridCol w="2254552">
                  <a:extLst>
                    <a:ext uri="{9D8B030D-6E8A-4147-A177-3AD203B41FA5}">
                      <a16:colId xmlns:a16="http://schemas.microsoft.com/office/drawing/2014/main" val="1197258523"/>
                    </a:ext>
                  </a:extLst>
                </a:gridCol>
                <a:gridCol w="3926490">
                  <a:extLst>
                    <a:ext uri="{9D8B030D-6E8A-4147-A177-3AD203B41FA5}">
                      <a16:colId xmlns:a16="http://schemas.microsoft.com/office/drawing/2014/main" val="217345124"/>
                    </a:ext>
                  </a:extLst>
                </a:gridCol>
              </a:tblGrid>
              <a:tr h="500273">
                <a:tc>
                  <a:txBody>
                    <a:bodyPr/>
                    <a:lstStyle/>
                    <a:p>
                      <a:r>
                        <a:rPr lang="pl-PL" dirty="0"/>
                        <a:t>prefiks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czasownik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typowy przyimek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przykład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148568"/>
                  </a:ext>
                </a:extLst>
              </a:tr>
              <a:tr h="1658943">
                <a:tc>
                  <a:txBody>
                    <a:bodyPr/>
                    <a:lstStyle/>
                    <a:p>
                      <a:r>
                        <a:rPr lang="pl-PL" dirty="0"/>
                        <a:t>prze-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przechodzić- przejść</a:t>
                      </a:r>
                    </a:p>
                    <a:p>
                      <a:r>
                        <a:rPr lang="pl-PL" dirty="0"/>
                        <a:t>przejeżdżać-przejechać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err="1"/>
                        <a:t>przez,na</a:t>
                      </a:r>
                      <a:r>
                        <a:rPr lang="pl-PL" dirty="0"/>
                        <a:t> +biernik</a:t>
                      </a:r>
                    </a:p>
                    <a:p>
                      <a:r>
                        <a:rPr lang="pl-PL" dirty="0"/>
                        <a:t>nad+ narzędnik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Musisz przejść przez ulicę, sklep jest po drugiej stronie.</a:t>
                      </a:r>
                    </a:p>
                    <a:p>
                      <a:r>
                        <a:rPr lang="pl-PL" dirty="0"/>
                        <a:t>Przeleciałem nad kanałem La Manche.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78995"/>
                  </a:ext>
                </a:extLst>
              </a:tr>
              <a:tr h="863485">
                <a:tc>
                  <a:txBody>
                    <a:bodyPr/>
                    <a:lstStyle/>
                    <a:p>
                      <a:r>
                        <a:rPr lang="pl-PL" dirty="0"/>
                        <a:t>przy-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 przychodzić- przyjść</a:t>
                      </a:r>
                    </a:p>
                    <a:p>
                      <a:r>
                        <a:rPr lang="pl-PL" dirty="0"/>
                        <a:t>przyjeżdżać-przyjechać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do+ dopełniacz</a:t>
                      </a:r>
                    </a:p>
                    <a:p>
                      <a:r>
                        <a:rPr lang="pl-PL" dirty="0"/>
                        <a:t>na +biernik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Przyszła do nas o 7:00.</a:t>
                      </a:r>
                    </a:p>
                    <a:p>
                      <a:r>
                        <a:rPr lang="pl-PL" dirty="0"/>
                        <a:t>Rodzice zawsze przyjeżdżają razem na obiad.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407363"/>
                  </a:ext>
                </a:extLst>
              </a:tr>
              <a:tr h="863485">
                <a:tc>
                  <a:txBody>
                    <a:bodyPr/>
                    <a:lstStyle/>
                    <a:p>
                      <a:r>
                        <a:rPr lang="pl-PL" dirty="0"/>
                        <a:t>w(e)-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wchodzić- wejść</a:t>
                      </a:r>
                    </a:p>
                    <a:p>
                      <a:r>
                        <a:rPr lang="pl-PL" dirty="0"/>
                        <a:t>wjeżdżać-wjechać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 +dopełniacz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Wszedł do gabinetu spóźniony 10 minut.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3397"/>
                  </a:ext>
                </a:extLst>
              </a:tr>
              <a:tr h="725787">
                <a:tc>
                  <a:txBody>
                    <a:bodyPr/>
                    <a:lstStyle/>
                    <a:p>
                      <a:r>
                        <a:rPr lang="pl-PL" dirty="0"/>
                        <a:t>wy-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wychodzić- wyjść</a:t>
                      </a:r>
                    </a:p>
                    <a:p>
                      <a:r>
                        <a:rPr lang="pl-PL" dirty="0"/>
                        <a:t>wyjeżdżać-wyjechać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z+ dopełniacz</a:t>
                      </a:r>
                    </a:p>
                    <a:p>
                      <a:r>
                        <a:rPr lang="pl-PL" dirty="0"/>
                        <a:t>na +biernik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Nietoperz wyleciał z jaskini.</a:t>
                      </a:r>
                    </a:p>
                    <a:p>
                      <a:r>
                        <a:rPr lang="pl-PL" dirty="0"/>
                        <a:t>Przedszkolaki wyszły </a:t>
                      </a:r>
                      <a:r>
                        <a:rPr lang="pl-PL"/>
                        <a:t>na dwór.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350623"/>
                  </a:ext>
                </a:extLst>
              </a:tr>
              <a:tr h="725787">
                <a:tc>
                  <a:txBody>
                    <a:bodyPr/>
                    <a:lstStyle/>
                    <a:p>
                      <a:r>
                        <a:rPr lang="pl-PL" dirty="0"/>
                        <a:t>za-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zachodzić- zajść</a:t>
                      </a:r>
                    </a:p>
                    <a:p>
                      <a:r>
                        <a:rPr lang="pl-PL" dirty="0"/>
                        <a:t>zajeżdżać-zajechać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do+ dopełniacz</a:t>
                      </a:r>
                    </a:p>
                    <a:p>
                      <a:r>
                        <a:rPr lang="pl-PL" dirty="0"/>
                        <a:t>na +biernik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Proszę zajść do mnie przed 15:00.</a:t>
                      </a:r>
                    </a:p>
                    <a:p>
                      <a:r>
                        <a:rPr lang="pl-PL" dirty="0"/>
                        <a:t>Czy możesz zanieść list na pocztę?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627190"/>
                  </a:ext>
                </a:extLst>
              </a:tr>
              <a:tr h="725787">
                <a:tc>
                  <a:txBody>
                    <a:bodyPr/>
                    <a:lstStyle/>
                    <a:p>
                      <a:r>
                        <a:rPr lang="pl-PL" dirty="0"/>
                        <a:t>z( e)-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schodzić-zejść</a:t>
                      </a:r>
                    </a:p>
                    <a:p>
                      <a:r>
                        <a:rPr lang="pl-PL" dirty="0"/>
                        <a:t>zjeżdżać-zjechać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z (ze) + dopełniacz</a:t>
                      </a:r>
                    </a:p>
                    <a:p>
                      <a:r>
                        <a:rPr lang="pl-PL" dirty="0"/>
                        <a:t>po+ miejscownik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Nie lubię schodzić po schodach.</a:t>
                      </a:r>
                    </a:p>
                    <a:p>
                      <a:r>
                        <a:rPr lang="pl-PL" dirty="0"/>
                        <a:t>Zbiegliśmy z ósmego piętra po schodach.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6117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46005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51C0460-90D1-446A-A6E3-9370B2E6F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Czasowniki ruchu w innych kontekstach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7D69B4-F8F4-4193-AD4F-205F93F10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Niektóre czasowniki ruchu używane są w kontekstach niezwiązanych z poruszaniem się i/lub tworzą </a:t>
            </a:r>
            <a:r>
              <a:rPr lang="pl-PL" b="1" dirty="0"/>
              <a:t>wyrażenia idiomatyczne</a:t>
            </a:r>
            <a:r>
              <a:rPr lang="pl-PL" dirty="0"/>
              <a:t>.</a:t>
            </a:r>
          </a:p>
          <a:p>
            <a:endParaRPr lang="pl-PL" dirty="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9F6428B9-47E9-4000-B8F8-DC19495DC8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190251"/>
              </p:ext>
            </p:extLst>
          </p:nvPr>
        </p:nvGraphicFramePr>
        <p:xfrm>
          <a:off x="2032000" y="2965751"/>
          <a:ext cx="8128000" cy="3096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30151775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64959972"/>
                    </a:ext>
                  </a:extLst>
                </a:gridCol>
              </a:tblGrid>
              <a:tr h="442340">
                <a:tc>
                  <a:txBody>
                    <a:bodyPr/>
                    <a:lstStyle/>
                    <a:p>
                      <a:r>
                        <a:rPr lang="pl-PL" dirty="0"/>
                        <a:t>przykład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znaczenie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858333"/>
                  </a:ext>
                </a:extLst>
              </a:tr>
              <a:tr h="442340">
                <a:tc>
                  <a:txBody>
                    <a:bodyPr/>
                    <a:lstStyle/>
                    <a:p>
                      <a:r>
                        <a:rPr lang="pl-PL" dirty="0"/>
                        <a:t>Marek chodzi do szkoły podstawowej.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On jest uczniem.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949956"/>
                  </a:ext>
                </a:extLst>
              </a:tr>
              <a:tr h="442340">
                <a:tc>
                  <a:txBody>
                    <a:bodyPr/>
                    <a:lstStyle/>
                    <a:p>
                      <a:r>
                        <a:rPr lang="pl-PL" dirty="0"/>
                        <a:t>Weronika idzie na informatykę.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Ona będzie studentką informatyki.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2068271"/>
                  </a:ext>
                </a:extLst>
              </a:tr>
              <a:tr h="442340">
                <a:tc>
                  <a:txBody>
                    <a:bodyPr/>
                    <a:lstStyle/>
                    <a:p>
                      <a:r>
                        <a:rPr lang="pl-PL" dirty="0"/>
                        <a:t>Marta chodzi z Tomkiem.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Oni są parą.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8523364"/>
                  </a:ext>
                </a:extLst>
              </a:tr>
              <a:tr h="442340">
                <a:tc>
                  <a:txBody>
                    <a:bodyPr/>
                    <a:lstStyle/>
                    <a:p>
                      <a:r>
                        <a:rPr lang="pl-PL" dirty="0"/>
                        <a:t>O co chodzi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Jaki jest problem/ sens/ temat 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5675394"/>
                  </a:ext>
                </a:extLst>
              </a:tr>
              <a:tr h="442340">
                <a:tc>
                  <a:txBody>
                    <a:bodyPr/>
                    <a:lstStyle/>
                    <a:p>
                      <a:r>
                        <a:rPr lang="pl-PL" dirty="0"/>
                        <a:t>Świat idzie do przodu.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Jest postęp.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492844"/>
                  </a:ext>
                </a:extLst>
              </a:tr>
              <a:tr h="442340">
                <a:tc>
                  <a:txBody>
                    <a:bodyPr/>
                    <a:lstStyle/>
                    <a:p>
                      <a:r>
                        <a:rPr lang="pl-PL" dirty="0"/>
                        <a:t>Dojść do siebie.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Poczuć się lepiej.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28017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3928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B185DA86-C782-4EFB-8F45-4B5B90E40D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4134660"/>
              </p:ext>
            </p:extLst>
          </p:nvPr>
        </p:nvGraphicFramePr>
        <p:xfrm>
          <a:off x="1450975" y="2016125"/>
          <a:ext cx="9604374" cy="30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2187">
                  <a:extLst>
                    <a:ext uri="{9D8B030D-6E8A-4147-A177-3AD203B41FA5}">
                      <a16:colId xmlns:a16="http://schemas.microsoft.com/office/drawing/2014/main" val="4125294537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42119246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Obchodzić imieniny/jubileusz/ święta.</a:t>
                      </a:r>
                    </a:p>
                    <a:p>
                      <a:endParaRPr lang="pl-PL" dirty="0"/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Świętować urodziny/ jubileusz/ święta.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426294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Jak leci?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Co słychać?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2915158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Już biegnę /lecę ?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Za chwilę będę .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430278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Wchodzić komuś na głowę.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Przekraczać granice . Nadużywać czyjejś cierpliwości.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1373866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Woda leci z kranu.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Kran działa.</a:t>
                      </a:r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640320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Podejść do sprawy bez emocji.</a:t>
                      </a:r>
                    </a:p>
                  </a:txBody>
                  <a:tcPr marL="85983" marR="85983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Spojrzeć na sytuację bez emocji.</a:t>
                      </a:r>
                    </a:p>
                    <a:p>
                      <a:endParaRPr lang="pl-PL" dirty="0"/>
                    </a:p>
                  </a:txBody>
                  <a:tcPr marL="85983" marR="85983"/>
                </a:tc>
                <a:extLst>
                  <a:ext uri="{0D108BD9-81ED-4DB2-BD59-A6C34878D82A}">
                    <a16:rowId xmlns:a16="http://schemas.microsoft.com/office/drawing/2014/main" val="527635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9656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130933C-A8A9-400A-99AE-FC03FD776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Idiom – WYRAŻENIE IDIOMATYCZNE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2C18100-731A-49AE-913A-6BBF9E0D4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pl-PL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K</a:t>
            </a:r>
            <a:r>
              <a:rPr lang="pl-PL" b="0" i="0" u="none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  <a:hlinkClick r:id="rId2" tooltip="Związek frazeologiczn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onstrukcja językowa</a:t>
            </a:r>
            <a:r>
              <a:rPr lang="pl-PL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której znaczenie ma charakter swoisty, tj. nie daje się wyprowadzić ze znaczenia jej poszczególnych części składowych .</a:t>
            </a:r>
          </a:p>
          <a:p>
            <a:pPr algn="l"/>
            <a:r>
              <a:rPr lang="pl-PL" b="0" i="0" dirty="0">
                <a:solidFill>
                  <a:srgbClr val="000000"/>
                </a:solidFill>
                <a:effectLst/>
                <a:latin typeface="Linux Libertine"/>
              </a:rPr>
              <a:t>Idiomy polskie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l-PL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piąte koło u wozu</a:t>
            </a:r>
            <a:r>
              <a:rPr lang="pl-PL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– osoba lub rzecz zawadzająca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l-PL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ręka rękę myje</a:t>
            </a:r>
            <a:r>
              <a:rPr lang="pl-PL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– popieranie się przez ludzi w nieuczciwych </a:t>
            </a:r>
            <a:r>
              <a:rPr lang="pl-PL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sprawach </a:t>
            </a:r>
            <a:endParaRPr lang="pl-PL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l-PL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urwanie głowy</a:t>
            </a:r>
            <a:r>
              <a:rPr lang="pl-PL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– bezładny pośpiech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l-PL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flaki z olejem</a:t>
            </a:r>
            <a:r>
              <a:rPr lang="pl-PL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– coś wyjątkowo nudnego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l-PL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włosy stają dęba</a:t>
            </a:r>
            <a:r>
              <a:rPr lang="pl-PL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– być bardzo przestraszonym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184895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B63303-E9E7-4EC6-9CFE-6D5FE252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227391"/>
            <a:ext cx="10213200" cy="711200"/>
          </a:xfrm>
        </p:spPr>
        <p:txBody>
          <a:bodyPr>
            <a:normAutofit fontScale="90000"/>
          </a:bodyPr>
          <a:lstStyle/>
          <a:p>
            <a:r>
              <a:rPr lang="pl-PL" sz="1800" b="1" dirty="0"/>
              <a:t>Ćwiczenia</a:t>
            </a:r>
            <a:br>
              <a:rPr lang="pl-PL" dirty="0"/>
            </a:b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F59ECB3-1ED7-472A-8D69-67CF7E49F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025677"/>
            <a:ext cx="10213200" cy="4700440"/>
          </a:xfrm>
        </p:spPr>
        <p:txBody>
          <a:bodyPr>
            <a:normAutofit/>
          </a:bodyPr>
          <a:lstStyle/>
          <a:p>
            <a:r>
              <a:rPr lang="pl-PL" b="1" dirty="0"/>
              <a:t>I. Co to znaczy ?</a:t>
            </a:r>
          </a:p>
          <a:p>
            <a:endParaRPr lang="pl-PL" dirty="0"/>
          </a:p>
          <a:p>
            <a:r>
              <a:rPr lang="pl-PL" dirty="0"/>
              <a:t>1.Obejść przepisy.            (b)                               a) być w trakcie czegoś</a:t>
            </a:r>
          </a:p>
          <a:p>
            <a:r>
              <a:rPr lang="pl-PL" dirty="0"/>
              <a:t>2.Coś komuś przychodzi do głowy.   (e)             b) robić coś niezgodnie z prawem</a:t>
            </a:r>
          </a:p>
          <a:p>
            <a:r>
              <a:rPr lang="pl-PL" dirty="0"/>
              <a:t>3.Przechodzić coś.   (f)                                          c ) zaproponować coś</a:t>
            </a:r>
          </a:p>
          <a:p>
            <a:r>
              <a:rPr lang="pl-PL" dirty="0"/>
              <a:t>4. Wyjść z inicjatywą.   (c)                                       d) bardzo się zdenerwować</a:t>
            </a:r>
          </a:p>
          <a:p>
            <a:r>
              <a:rPr lang="pl-PL" dirty="0"/>
              <a:t>5.Zajść daleko.        (a)                                             e)  robić coś inaczej niż większość</a:t>
            </a:r>
          </a:p>
          <a:p>
            <a:r>
              <a:rPr lang="pl-PL" dirty="0"/>
              <a:t>6.Wyjść z siebie.    (d)                                              f) zrozumieć coś; zmądrzeć</a:t>
            </a:r>
          </a:p>
          <a:p>
            <a:r>
              <a:rPr lang="pl-PL" dirty="0"/>
              <a:t>7.Obchodzić urodziny/ imieniny.    (g)                  g)świętować z okazji urodzin/imienin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826303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7B3F410-C618-4B05-8EE6-E8B31BDF5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8.Biegać po mieście /po urzędzie   (j)       h) osiągnąć sukces</a:t>
            </a:r>
          </a:p>
          <a:p>
            <a:r>
              <a:rPr lang="pl-PL" dirty="0"/>
              <a:t>9.Pójść po rozum do głowy (f)                     i) mieć pomysł</a:t>
            </a:r>
          </a:p>
        </p:txBody>
      </p:sp>
    </p:spTree>
    <p:extLst>
      <p:ext uri="{BB962C8B-B14F-4D97-AF65-F5344CB8AC3E}">
        <p14:creationId xmlns:p14="http://schemas.microsoft.com/office/powerpoint/2010/main" val="1060478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92DAEE4-97C2-4457-AECF-F37D7DB21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pl-PL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Czasownik</a:t>
            </a:r>
            <a:r>
              <a:rPr lang="pl-PL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jest to odmienna część mowy, która oznacza czynność lub stan. Odpowiada na pytania: co robi? co się z nim dzieje? Przykłady: biega, woła, śpi, trzymały, zapytacie.</a:t>
            </a:r>
          </a:p>
          <a:p>
            <a:pPr algn="l"/>
            <a:r>
              <a:rPr lang="pl-PL" b="1" i="0" dirty="0">
                <a:solidFill>
                  <a:srgbClr val="404040"/>
                </a:solidFill>
                <a:effectLst/>
                <a:latin typeface="Lora" pitchFamily="2" charset="-18"/>
              </a:rPr>
              <a:t>Czasowniki osobowe i nieosobowe</a:t>
            </a:r>
            <a:endParaRPr lang="pl-PL" b="0" i="0" dirty="0">
              <a:solidFill>
                <a:srgbClr val="404040"/>
              </a:solidFill>
              <a:effectLst/>
              <a:latin typeface="Lora" pitchFamily="2" charset="-18"/>
            </a:endParaRPr>
          </a:p>
          <a:p>
            <a:pPr algn="l"/>
            <a:r>
              <a:rPr lang="pl-PL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Czasowniki dzielą się na osobowe, w których możemy wskazać, kto wykonuje czynność, i nieosobowe – gdy jest to niemożliwe.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525291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3C853E-3842-4594-86A9-051FFAF4D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91CDC5-6B61-4116-B3B5-0FF42B6E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B08984-5BEB-422F-A364-2B41E6A51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F413B1-54E0-4B16-92AB-1CC5C7D64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Symbol zastępczy zawartości 4" descr="Skala balansu cyfrowego z użyciem okręgów">
            <a:extLst>
              <a:ext uri="{FF2B5EF4-FFF2-40B4-BE49-F238E27FC236}">
                <a16:creationId xmlns:a16="http://schemas.microsoft.com/office/drawing/2014/main" id="{31787215-D59F-4918-8C7D-C112C969DA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022"/>
          <a:stretch/>
        </p:blipFill>
        <p:spPr>
          <a:xfrm>
            <a:off x="20" y="10"/>
            <a:ext cx="12191675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E67E8BF-E4B2-4098-9FB3-9E400BD86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30686" y="4905349"/>
            <a:ext cx="5610646" cy="1450464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1E4B5A81-5891-472E-BD45-2E334FB5A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2" y="5239131"/>
            <a:ext cx="5279490" cy="96008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pl-PL" dirty="0">
                <a:solidFill>
                  <a:srgbClr val="FFFFFE"/>
                </a:solidFill>
              </a:rPr>
              <a:t>Czasowniki niewłaściwe</a:t>
            </a:r>
            <a:endParaRPr lang="en-US" dirty="0">
              <a:solidFill>
                <a:srgbClr val="FFFFFE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781A10F-5DF6-4C9B-AE0B-5249E4399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4411" y="5073596"/>
            <a:ext cx="528319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94889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B2D3057-A5E4-44E0-BECE-91A75B8A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0" i="0" dirty="0">
                <a:solidFill>
                  <a:srgbClr val="212121"/>
                </a:solidFill>
                <a:effectLst/>
                <a:latin typeface="PT Serif" panose="020A0603040505020204" pitchFamily="18" charset="-18"/>
              </a:rPr>
              <a:t>Mogłoby się wydawać, że wszystkie czasowniki się odmieniają. </a:t>
            </a:r>
          </a:p>
          <a:p>
            <a:r>
              <a:rPr lang="pl-PL" b="0" i="0" dirty="0">
                <a:solidFill>
                  <a:srgbClr val="212121"/>
                </a:solidFill>
                <a:effectLst/>
                <a:latin typeface="PT Serif" panose="020A0603040505020204" pitchFamily="18" charset="-18"/>
              </a:rPr>
              <a:t>Czasem jednak niektóre z nich stawiają opór. Nie możemy utworzyć wszystkich możliwych form! Takie „wadliwe” czasowniki, które nie spełniają wszelkich prawideł koniugacji, nazywamy </a:t>
            </a:r>
            <a:r>
              <a:rPr lang="pl-PL" b="1" i="0" dirty="0">
                <a:solidFill>
                  <a:srgbClr val="212121"/>
                </a:solidFill>
                <a:effectLst/>
                <a:latin typeface="PT Serif" panose="020A0603040505020204" pitchFamily="18" charset="-18"/>
              </a:rPr>
              <a:t>czasownikami niewłaściwymi</a:t>
            </a:r>
            <a:r>
              <a:rPr lang="pl-PL" b="0" i="0" dirty="0">
                <a:solidFill>
                  <a:srgbClr val="212121"/>
                </a:solidFill>
                <a:effectLst/>
                <a:latin typeface="PT Serif" panose="020A0603040505020204" pitchFamily="18" charset="-18"/>
              </a:rPr>
              <a:t>. Mogą odmieniać się jedynie przez czas i tryb (ale już nie przez osoby, liczby i rodzaje). Nie mają bezokolicznika. Choć nie spełniają wszystkich kryteriów czasownika, w zdaniu mogą pełnić funkcję orzeczenia.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11755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rgbClr val="C0000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974F028-BCA6-47F6-A27F-CA06EFD25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0" i="0" dirty="0">
                <a:solidFill>
                  <a:srgbClr val="212121"/>
                </a:solidFill>
                <a:effectLst/>
                <a:latin typeface="PT Serif" panose="020A0603040505020204" pitchFamily="18" charset="-18"/>
              </a:rPr>
              <a:t>W języku polskim czasowniki niewłaściwe nie są wcale tak odosobnionym zjawiskiem . Oto część z nich: </a:t>
            </a:r>
            <a:r>
              <a:rPr lang="pl-PL" b="1" i="1" dirty="0">
                <a:solidFill>
                  <a:srgbClr val="212121"/>
                </a:solidFill>
                <a:effectLst/>
                <a:latin typeface="PT Serif" panose="020A0603040505020204" pitchFamily="18" charset="-18"/>
              </a:rPr>
              <a:t>można, wolno, trzeba, warto, widać, słychać, szkoda, wiadomo , niepodobna, nie sposób, grzech, wstyd, żal, strach, brak, czas, pora, uchodzi, przystoi, godzi się, wypada</a:t>
            </a:r>
            <a:r>
              <a:rPr lang="pl-PL" b="1" i="0" dirty="0">
                <a:solidFill>
                  <a:srgbClr val="212121"/>
                </a:solidFill>
                <a:effectLst/>
                <a:latin typeface="PT Serif" panose="020A0603040505020204" pitchFamily="18" charset="-18"/>
              </a:rPr>
              <a:t>.</a:t>
            </a:r>
            <a:endParaRPr lang="pl-PL" b="1" dirty="0"/>
          </a:p>
        </p:txBody>
      </p:sp>
    </p:spTree>
    <p:extLst>
      <p:ext uri="{BB962C8B-B14F-4D97-AF65-F5344CB8AC3E}">
        <p14:creationId xmlns:p14="http://schemas.microsoft.com/office/powerpoint/2010/main" val="22670002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E8D5416-DD1D-42D7-97BC-7911531E0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Przykłady użycia :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95ECCDD-4923-421E-842B-789B0625D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fontAlgn="base"/>
            <a:r>
              <a:rPr lang="pl-PL" b="0" i="0" dirty="0">
                <a:solidFill>
                  <a:srgbClr val="212121"/>
                </a:solidFill>
                <a:effectLst/>
                <a:latin typeface="PT Serif" panose="020A0603040505020204" pitchFamily="18" charset="-18"/>
              </a:rPr>
              <a:t>Przykłady użycia: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pl-PL" b="1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Można</a:t>
            </a:r>
            <a:r>
              <a:rPr lang="pl-PL" b="0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 zająć miejsca.</a:t>
            </a:r>
            <a:endParaRPr lang="pl-PL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pl-PL" b="1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Nie wolno</a:t>
            </a:r>
            <a:r>
              <a:rPr lang="pl-PL" b="0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 bekać przy stole.</a:t>
            </a:r>
            <a:endParaRPr lang="pl-PL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pl-PL" b="1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Żal</a:t>
            </a:r>
            <a:r>
              <a:rPr lang="pl-PL" b="0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 patrzeć na jego nieszczęście.</a:t>
            </a:r>
            <a:endParaRPr lang="pl-PL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pl-PL" b="1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Nie sposób</a:t>
            </a:r>
            <a:r>
              <a:rPr lang="pl-PL" b="0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 nie zobaczyć Pałacu Kultury i Nauki podczas pobytu w Warszawie.</a:t>
            </a:r>
            <a:endParaRPr lang="pl-PL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pl-PL" b="1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Pora</a:t>
            </a:r>
            <a:r>
              <a:rPr lang="pl-PL" b="0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 umierać.</a:t>
            </a:r>
            <a:endParaRPr lang="pl-PL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pl-PL" b="1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Słychać</a:t>
            </a:r>
            <a:r>
              <a:rPr lang="pl-PL" b="0" i="1" dirty="0">
                <a:solidFill>
                  <a:srgbClr val="212121"/>
                </a:solidFill>
                <a:effectLst/>
                <a:latin typeface="Arial" panose="020B0604020202020204" pitchFamily="34" charset="0"/>
              </a:rPr>
              <a:t> pisk opon.</a:t>
            </a:r>
            <a:endParaRPr lang="pl-PL" b="0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486112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 descr="Obraz zawierający zewnętrzne, roślina, zielony, liść&#10;&#10;Opis wygenerowany automatycznie">
            <a:extLst>
              <a:ext uri="{FF2B5EF4-FFF2-40B4-BE49-F238E27FC236}">
                <a16:creationId xmlns:a16="http://schemas.microsoft.com/office/drawing/2014/main" id="{D1B40E70-9EFD-41C1-A5E9-C4B1683B31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6894" r="16857" b="1"/>
          <a:stretch/>
        </p:blipFill>
        <p:spPr>
          <a:xfrm>
            <a:off x="717006" y="540000"/>
            <a:ext cx="5778000" cy="5778000"/>
          </a:xfrm>
          <a:custGeom>
            <a:avLst/>
            <a:gdLst/>
            <a:ahLst/>
            <a:cxnLst/>
            <a:rect l="l" t="t" r="r" b="b"/>
            <a:pathLst>
              <a:path w="5778000" h="5778000">
                <a:moveTo>
                  <a:pt x="2889000" y="0"/>
                </a:moveTo>
                <a:cubicBezTo>
                  <a:pt x="4484551" y="0"/>
                  <a:pt x="5778000" y="1293449"/>
                  <a:pt x="5778000" y="2889000"/>
                </a:cubicBezTo>
                <a:cubicBezTo>
                  <a:pt x="5778000" y="4484551"/>
                  <a:pt x="4484551" y="5778000"/>
                  <a:pt x="2889000" y="5778000"/>
                </a:cubicBezTo>
                <a:cubicBezTo>
                  <a:pt x="1293449" y="5778000"/>
                  <a:pt x="0" y="4484551"/>
                  <a:pt x="0" y="2889000"/>
                </a:cubicBezTo>
                <a:cubicBezTo>
                  <a:pt x="0" y="1293449"/>
                  <a:pt x="1293449" y="0"/>
                  <a:pt x="2889000" y="0"/>
                </a:cubicBezTo>
                <a:close/>
              </a:path>
            </a:pathLst>
          </a:custGeom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FADD269-3C22-4256-B18D-1C42292EE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369" y="1707687"/>
            <a:ext cx="4078800" cy="4070813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pl-PL" sz="1600" b="1" dirty="0"/>
              <a:t>Wyrazy typu : można, trzeba, wolno itp. pełnią w zdaniu funkcję orzeczenia. Nie odmieniają się jednak przez żadną z kategorii fleksyjnych czasownika. Zdania z tymi czasownikami służą do wyrażania ogólnych stwierdzeń, nakazów, zakazów , rad.</a:t>
            </a:r>
          </a:p>
        </p:txBody>
      </p:sp>
    </p:spTree>
    <p:extLst>
      <p:ext uri="{BB962C8B-B14F-4D97-AF65-F5344CB8AC3E}">
        <p14:creationId xmlns:p14="http://schemas.microsoft.com/office/powerpoint/2010/main" val="16511733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D8322D-6FD1-4B21-AEEC-A8BB5182F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Znaczenie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CA3AA1E0-5E1E-4C68-AE06-CFD1804FC9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0279931"/>
              </p:ext>
            </p:extLst>
          </p:nvPr>
        </p:nvGraphicFramePr>
        <p:xfrm>
          <a:off x="454781" y="2016125"/>
          <a:ext cx="10600568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0142">
                  <a:extLst>
                    <a:ext uri="{9D8B030D-6E8A-4147-A177-3AD203B41FA5}">
                      <a16:colId xmlns:a16="http://schemas.microsoft.com/office/drawing/2014/main" val="3597886778"/>
                    </a:ext>
                  </a:extLst>
                </a:gridCol>
                <a:gridCol w="2650142">
                  <a:extLst>
                    <a:ext uri="{9D8B030D-6E8A-4147-A177-3AD203B41FA5}">
                      <a16:colId xmlns:a16="http://schemas.microsoft.com/office/drawing/2014/main" val="1281439575"/>
                    </a:ext>
                  </a:extLst>
                </a:gridCol>
                <a:gridCol w="2650142">
                  <a:extLst>
                    <a:ext uri="{9D8B030D-6E8A-4147-A177-3AD203B41FA5}">
                      <a16:colId xmlns:a16="http://schemas.microsoft.com/office/drawing/2014/main" val="3843732938"/>
                    </a:ext>
                  </a:extLst>
                </a:gridCol>
                <a:gridCol w="2650142">
                  <a:extLst>
                    <a:ext uri="{9D8B030D-6E8A-4147-A177-3AD203B41FA5}">
                      <a16:colId xmlns:a16="http://schemas.microsoft.com/office/drawing/2014/main" val="3836210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można ,wolno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coś jest możliwe i/lub nie jest zabronione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strach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coś jest niebezpieczne, ryzykowne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834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trzeba, należy, potrzeba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coś jest konieczne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brak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coś nie istnieje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428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warto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jest sens, cel , korzyść ze zrobienia czegoś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err="1"/>
                        <a:t>czas,pora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jest odpowiedni moment , żeby coś zrobić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213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wypada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coś jest wskazane, w dobrym tonie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szkoda, żal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ktoś czegoś żałuje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424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wiadomo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coś jest oczywiste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widać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coś jest widoczne, jasne, oczywiste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045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nie sposób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coś jest niewykonalne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słychać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można coś usłyszeć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10837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10768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1AE7D16-89F7-45FC-BD37-F6E5FAD99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Składnia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CC640A-116C-400B-8C02-2383C1BF1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dirty="0"/>
              <a:t>1.</a:t>
            </a:r>
            <a:r>
              <a:rPr lang="pl-PL" b="1" dirty="0"/>
              <a:t>Do czasowników  niewłaściwych zaliczamy </a:t>
            </a:r>
            <a:r>
              <a:rPr lang="pl-PL" dirty="0"/>
              <a:t>:</a:t>
            </a:r>
          </a:p>
          <a:p>
            <a:r>
              <a:rPr lang="pl-PL" dirty="0"/>
              <a:t>- formy czasownikowe : można ,trzeba, wiadomo, wypada, czuć, słychać, </a:t>
            </a:r>
            <a:r>
              <a:rPr lang="pl-PL" dirty="0" err="1"/>
              <a:t>stać,widać</a:t>
            </a:r>
            <a:r>
              <a:rPr lang="pl-PL" dirty="0"/>
              <a:t>;</a:t>
            </a:r>
          </a:p>
          <a:p>
            <a:r>
              <a:rPr lang="pl-PL" dirty="0"/>
              <a:t>- rzeczowniki w funkcji czasownika : brak, czas, grzech , nie sposób, pora , potrzeba, szkoda, wstyd ,żal ;</a:t>
            </a:r>
          </a:p>
          <a:p>
            <a:r>
              <a:rPr lang="pl-PL" dirty="0"/>
              <a:t>- przysłówki w funkcji czasownika : warto , wolno.</a:t>
            </a:r>
          </a:p>
          <a:p>
            <a:r>
              <a:rPr lang="pl-PL" dirty="0"/>
              <a:t>2. </a:t>
            </a:r>
            <a:r>
              <a:rPr lang="pl-PL" b="1" dirty="0"/>
              <a:t>W zdaniach z czasownikami niewłaściwymi nie występuje podmiot gramatyczny</a:t>
            </a:r>
            <a:r>
              <a:rPr lang="pl-PL" dirty="0"/>
              <a:t>, ponieważ mają one charakter ogólnych komunikatów, nakazów, zakazów, stwierdzeń, w których nadawca i odbiorca jest pomijany, np. Warto oszczędzać. Brak towarów. Słychać muzykę.</a:t>
            </a:r>
          </a:p>
        </p:txBody>
      </p:sp>
    </p:spTree>
    <p:extLst>
      <p:ext uri="{BB962C8B-B14F-4D97-AF65-F5344CB8AC3E}">
        <p14:creationId xmlns:p14="http://schemas.microsoft.com/office/powerpoint/2010/main" val="22508895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A6273A6-9D2D-45BF-8B0E-93F9927D0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890210"/>
            <a:ext cx="10213200" cy="4816553"/>
          </a:xfrm>
        </p:spPr>
        <p:txBody>
          <a:bodyPr/>
          <a:lstStyle/>
          <a:p>
            <a:r>
              <a:rPr lang="pl-PL" dirty="0"/>
              <a:t>3.</a:t>
            </a:r>
            <a:r>
              <a:rPr lang="pl-PL" b="1" dirty="0"/>
              <a:t>Czasownikom niewłaściwym najczęściej towarzyszy w zdaniu bezokolicznik </a:t>
            </a:r>
            <a:r>
              <a:rPr lang="pl-PL" dirty="0"/>
              <a:t>, np. Warto zainwestować  w ten projekt. Nie wypada iść bez prezentu. Możliwe są też inne połączenia składniowe.</a:t>
            </a:r>
          </a:p>
          <a:p>
            <a:endParaRPr lang="pl-PL" dirty="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52903DF9-856F-4463-B972-C5DB22BE1C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3061294"/>
              </p:ext>
            </p:extLst>
          </p:nvPr>
        </p:nvGraphicFramePr>
        <p:xfrm>
          <a:off x="1543352" y="2554514"/>
          <a:ext cx="8616647" cy="41897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7981">
                  <a:extLst>
                    <a:ext uri="{9D8B030D-6E8A-4147-A177-3AD203B41FA5}">
                      <a16:colId xmlns:a16="http://schemas.microsoft.com/office/drawing/2014/main" val="302772795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55142562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852365367"/>
                    </a:ext>
                  </a:extLst>
                </a:gridCol>
              </a:tblGrid>
              <a:tr h="772873">
                <a:tc>
                  <a:txBody>
                    <a:bodyPr/>
                    <a:lstStyle/>
                    <a:p>
                      <a:r>
                        <a:rPr lang="pl-PL" dirty="0"/>
                        <a:t>czasownik niewłaściwy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łączliwość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przykład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6846913"/>
                  </a:ext>
                </a:extLst>
              </a:tr>
              <a:tr h="1098295">
                <a:tc>
                  <a:txBody>
                    <a:bodyPr/>
                    <a:lstStyle/>
                    <a:p>
                      <a:r>
                        <a:rPr lang="pl-PL" dirty="0"/>
                        <a:t>czas, można , należy, nie sposób, trzeba, warto, wolno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bezokolicznik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Trzeba pić więcej wody.</a:t>
                      </a:r>
                    </a:p>
                    <a:p>
                      <a:r>
                        <a:rPr lang="pl-PL" dirty="0"/>
                        <a:t>Warto obejrzeć ten film.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07476"/>
                  </a:ext>
                </a:extLst>
              </a:tr>
              <a:tr h="772873">
                <a:tc>
                  <a:txBody>
                    <a:bodyPr/>
                    <a:lstStyle/>
                    <a:p>
                      <a:r>
                        <a:rPr lang="pl-PL" dirty="0"/>
                        <a:t>wiadomo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że/jak/ gdzie/ kto/ co/kiedy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Wiadomo, że cukier jest niezdrowy.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40657"/>
                  </a:ext>
                </a:extLst>
              </a:tr>
              <a:tr h="772873">
                <a:tc>
                  <a:txBody>
                    <a:bodyPr/>
                    <a:lstStyle/>
                    <a:p>
                      <a:r>
                        <a:rPr lang="pl-PL" dirty="0"/>
                        <a:t>czas , pora ,szkoda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żeby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Czas , żeby coś się zmieniło.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5392466"/>
                  </a:ext>
                </a:extLst>
              </a:tr>
              <a:tr h="772873">
                <a:tc>
                  <a:txBody>
                    <a:bodyPr/>
                    <a:lstStyle/>
                    <a:p>
                      <a:r>
                        <a:rPr lang="pl-PL" dirty="0"/>
                        <a:t>brak, szkoda, trzeba, żal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dopełniacz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Szkoda twojego czasu.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3211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44992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ulasz na planszy rozbioru z niektórymi przyprawami przyprawnymi">
            <a:extLst>
              <a:ext uri="{FF2B5EF4-FFF2-40B4-BE49-F238E27FC236}">
                <a16:creationId xmlns:a16="http://schemas.microsoft.com/office/drawing/2014/main" id="{ED799694-BFB5-40FA-8254-129549C17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85" r="55306" b="-1"/>
          <a:stretch/>
        </p:blipFill>
        <p:spPr>
          <a:xfrm>
            <a:off x="20" y="10"/>
            <a:ext cx="3863955" cy="6857989"/>
          </a:xfrm>
          <a:prstGeom prst="rect">
            <a:avLst/>
          </a:prstGeom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E84773D-65F0-40A9-81BF-8787CD097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986" y="1398850"/>
            <a:ext cx="6318000" cy="4379650"/>
          </a:xfrm>
        </p:spPr>
        <p:txBody>
          <a:bodyPr>
            <a:normAutofit/>
          </a:bodyPr>
          <a:lstStyle/>
          <a:p>
            <a:r>
              <a:rPr lang="pl-PL" dirty="0"/>
              <a:t>4.</a:t>
            </a:r>
            <a:r>
              <a:rPr lang="pl-PL" b="1" dirty="0"/>
              <a:t>W zdaniach zaprzeczonych partykuła nie musi znajdować się bezpośrednio przed czasownikiem niewłaściwym . </a:t>
            </a:r>
            <a:r>
              <a:rPr lang="pl-PL" dirty="0"/>
              <a:t>Jeśli zaprzeczony zostanie drugi czasownik, zmienia się znaczenie zdania: </a:t>
            </a:r>
          </a:p>
          <a:p>
            <a:r>
              <a:rPr lang="pl-PL" b="1" dirty="0"/>
              <a:t>Nie</a:t>
            </a:r>
            <a:r>
              <a:rPr lang="pl-PL" dirty="0"/>
              <a:t> wolno jeść mięsa. Wolno </a:t>
            </a:r>
            <a:r>
              <a:rPr lang="pl-PL" b="1" dirty="0"/>
              <a:t>nie</a:t>
            </a:r>
            <a:r>
              <a:rPr lang="pl-PL" dirty="0"/>
              <a:t> jeść mięsa.</a:t>
            </a:r>
          </a:p>
          <a:p>
            <a:r>
              <a:rPr lang="pl-PL" b="1" dirty="0"/>
              <a:t>Nie</a:t>
            </a:r>
            <a:r>
              <a:rPr lang="pl-PL" dirty="0"/>
              <a:t> wstyd ci to robić ?</a:t>
            </a:r>
          </a:p>
          <a:p>
            <a:r>
              <a:rPr lang="pl-PL" dirty="0"/>
              <a:t>Wstyd ci tego </a:t>
            </a:r>
            <a:r>
              <a:rPr lang="pl-PL" b="1" dirty="0"/>
              <a:t>nie </a:t>
            </a:r>
            <a:r>
              <a:rPr lang="pl-PL" dirty="0"/>
              <a:t>robić ?</a:t>
            </a:r>
          </a:p>
        </p:txBody>
      </p:sp>
    </p:spTree>
    <p:extLst>
      <p:ext uri="{BB962C8B-B14F-4D97-AF65-F5344CB8AC3E}">
        <p14:creationId xmlns:p14="http://schemas.microsoft.com/office/powerpoint/2010/main" val="19231581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479EB44-2184-473B-8B40-E61F580B6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306287"/>
            <a:ext cx="10213200" cy="4419830"/>
          </a:xfrm>
        </p:spPr>
        <p:txBody>
          <a:bodyPr>
            <a:normAutofit/>
          </a:bodyPr>
          <a:lstStyle/>
          <a:p>
            <a:endParaRPr lang="pl-PL" dirty="0"/>
          </a:p>
          <a:p>
            <a:r>
              <a:rPr lang="pl-PL" dirty="0"/>
              <a:t>5.Zaprzeczenie czasownika niewłaściwego zmienia rekcję towarzyszącego mu czasownika w bezokoliczniku z biernikowej na dopełniaczową:</a:t>
            </a:r>
          </a:p>
          <a:p>
            <a:r>
              <a:rPr lang="pl-PL" dirty="0"/>
              <a:t>Wolno pić </a:t>
            </a:r>
            <a:r>
              <a:rPr lang="pl-PL" b="1" dirty="0"/>
              <a:t>piwo</a:t>
            </a:r>
            <a:r>
              <a:rPr lang="pl-PL" dirty="0"/>
              <a:t>. Nie wolno pić </a:t>
            </a:r>
            <a:r>
              <a:rPr lang="pl-PL" b="1" dirty="0"/>
              <a:t>piwa. </a:t>
            </a:r>
          </a:p>
          <a:p>
            <a:r>
              <a:rPr lang="pl-PL" dirty="0"/>
              <a:t>Widać tę </a:t>
            </a:r>
            <a:r>
              <a:rPr lang="pl-PL" b="1" dirty="0"/>
              <a:t>panią. </a:t>
            </a:r>
            <a:r>
              <a:rPr lang="pl-PL" dirty="0"/>
              <a:t>Nie widać tej </a:t>
            </a:r>
            <a:r>
              <a:rPr lang="pl-PL" b="1" dirty="0"/>
              <a:t>pani.</a:t>
            </a:r>
          </a:p>
          <a:p>
            <a:r>
              <a:rPr lang="pl-PL" dirty="0"/>
              <a:t>6. Zdania z niektórymi czasownikami niewłaściwymi można uzupełnić o dopełnienie w formie zaimka lub rzeczownika w celowniku. Wówczas zdanie nabiera bardziej osobistego charakteru: Nie wolno tu parkować. Nie wolno panu tu parkować. Szkoda pieniędzy na fryzjera. Szkoda ci pieniędzy na fryzjera.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79182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5BB14454-D00C-4958-BB39-F5F9F3AC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8A657A7-C4E5-425B-98FA-BB817FF7B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8029" y="1847088"/>
            <a:ext cx="352036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F79437C1-26F9-4734-BB1A-425D055B1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8030" y="804520"/>
            <a:ext cx="3520367" cy="1049235"/>
          </a:xfrm>
        </p:spPr>
        <p:txBody>
          <a:bodyPr>
            <a:normAutofit fontScale="90000"/>
          </a:bodyPr>
          <a:lstStyle/>
          <a:p>
            <a:r>
              <a:rPr lang="pl-PL" dirty="0"/>
              <a:t>Formy osobowe czasownika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1084370-0E70-4003-9787-3490FCC20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2B7C66D2-22E8-4E8F-829B-050BFA7C8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6104331" cy="5149101"/>
            <a:chOff x="7463259" y="583365"/>
            <a:chExt cx="6104330" cy="5181928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0B78D6F-1F61-4DBB-8F5A-934BB850D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610433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23EA261D-1F8C-4BE5-8586-3C1CC5CE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5471354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EA668BD1-5631-4828-98CC-A32A03291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06" b="-3"/>
          <a:stretch/>
        </p:blipFill>
        <p:spPr bwMode="auto">
          <a:xfrm>
            <a:off x="1271223" y="1116345"/>
            <a:ext cx="4825148" cy="386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9385254D-8FFC-C620-CE6F-3CF2A62EF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029" y="2015732"/>
            <a:ext cx="3520368" cy="3450613"/>
          </a:xfrm>
        </p:spPr>
        <p:txBody>
          <a:bodyPr>
            <a:normAutofit/>
          </a:bodyPr>
          <a:lstStyle/>
          <a:p>
            <a:r>
              <a:rPr lang="pl-PL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formy osobowe </a:t>
            </a:r>
            <a:r>
              <a:rPr lang="pl-PL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– wskazują na osobę, np. spała (ona), biegał (on), mówią (oni/one), gotuje (ona), siedzi (ona).</a:t>
            </a:r>
          </a:p>
          <a:p>
            <a:endParaRPr lang="en-US" dirty="0"/>
          </a:p>
        </p:txBody>
      </p:sp>
      <p:pic>
        <p:nvPicPr>
          <p:cNvPr id="83" name="Picture 82">
            <a:extLst>
              <a:ext uri="{FF2B5EF4-FFF2-40B4-BE49-F238E27FC236}">
                <a16:creationId xmlns:a16="http://schemas.microsoft.com/office/drawing/2014/main" id="{3635D2BC-4EDA-4A3E-83BF-035608099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3C86EB9-7FA9-42F7-B348-A7FD17436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1037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23569A7-F046-4497-B673-94EDC0539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Czas przeszły i przyszły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D033950-65C4-4FD0-BD88-80CCCA580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1. Czasowniki niewłaściwe tworzą czas przeszły i przyszły analitycznie za pomocą czasownika posiłkowego być w 3.os. l.p. rodzaju nijakiego ,np.    </a:t>
            </a:r>
            <a:r>
              <a:rPr lang="pl-PL" b="1" dirty="0"/>
              <a:t>Trzeba było </a:t>
            </a:r>
            <a:r>
              <a:rPr lang="pl-PL" dirty="0"/>
              <a:t>wcześniej o tym pomyśleć. </a:t>
            </a:r>
            <a:r>
              <a:rPr lang="pl-PL" b="1" dirty="0"/>
              <a:t>Trzeba będzie </a:t>
            </a:r>
            <a:r>
              <a:rPr lang="pl-PL" dirty="0"/>
              <a:t>kupić nowy czajnik.</a:t>
            </a:r>
          </a:p>
          <a:p>
            <a:r>
              <a:rPr lang="pl-PL" b="1" dirty="0"/>
              <a:t>Żal było </a:t>
            </a:r>
            <a:r>
              <a:rPr lang="pl-PL" dirty="0"/>
              <a:t>wyjeżdżać z Krakowa. </a:t>
            </a:r>
            <a:r>
              <a:rPr lang="pl-PL" b="1" dirty="0"/>
              <a:t>Żal będzie </a:t>
            </a:r>
            <a:r>
              <a:rPr lang="pl-PL" dirty="0"/>
              <a:t>odejść z pracy.</a:t>
            </a:r>
          </a:p>
          <a:p>
            <a:r>
              <a:rPr lang="pl-PL" dirty="0"/>
              <a:t>2.Czasowniki należy i wypada tworzą formę czasu przeszłego jak dla 3 os. rodzaju nijakiego, np. </a:t>
            </a:r>
            <a:r>
              <a:rPr lang="pl-PL" b="1" dirty="0"/>
              <a:t>Należało</a:t>
            </a:r>
            <a:r>
              <a:rPr lang="pl-PL" dirty="0"/>
              <a:t> wrócić wcześniej. Nie </a:t>
            </a:r>
            <a:r>
              <a:rPr lang="pl-PL" b="1" dirty="0"/>
              <a:t>wypadało</a:t>
            </a:r>
            <a:r>
              <a:rPr lang="pl-PL" dirty="0"/>
              <a:t> odmówić.</a:t>
            </a:r>
          </a:p>
          <a:p>
            <a:r>
              <a:rPr lang="pl-PL" b="1" dirty="0"/>
              <a:t>Będzie należało </a:t>
            </a:r>
            <a:r>
              <a:rPr lang="pl-PL" dirty="0"/>
              <a:t>to zrobić. Nie </a:t>
            </a:r>
            <a:r>
              <a:rPr lang="pl-PL" b="1" dirty="0"/>
              <a:t>będzie</a:t>
            </a:r>
            <a:r>
              <a:rPr lang="pl-PL" dirty="0"/>
              <a:t> nam </a:t>
            </a:r>
            <a:r>
              <a:rPr lang="pl-PL" b="1" dirty="0"/>
              <a:t>wypadało</a:t>
            </a:r>
            <a:r>
              <a:rPr lang="pl-PL" dirty="0"/>
              <a:t> odmówić.</a:t>
            </a:r>
          </a:p>
        </p:txBody>
      </p:sp>
    </p:spTree>
    <p:extLst>
      <p:ext uri="{BB962C8B-B14F-4D97-AF65-F5344CB8AC3E}">
        <p14:creationId xmlns:p14="http://schemas.microsoft.com/office/powerpoint/2010/main" val="1872593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5972D10-3890-4192-8B4F-A977F35DF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Tryb przypuszczający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63DCB6D-0084-44C5-9DAF-0060475E2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1.Czasowniki niewłaściwe tworzą tryb przypuszczający  przez  dodanie cząstki </a:t>
            </a:r>
            <a:r>
              <a:rPr lang="pl-PL" dirty="0">
                <a:solidFill>
                  <a:srgbClr val="FF0000"/>
                </a:solidFill>
              </a:rPr>
              <a:t>by:</a:t>
            </a:r>
            <a:r>
              <a:rPr lang="pl-PL" dirty="0"/>
              <a:t> </a:t>
            </a:r>
          </a:p>
          <a:p>
            <a:r>
              <a:rPr lang="pl-PL" dirty="0"/>
              <a:t>Można </a:t>
            </a:r>
            <a:r>
              <a:rPr lang="pl-PL" dirty="0">
                <a:solidFill>
                  <a:srgbClr val="FF0000"/>
                </a:solidFill>
              </a:rPr>
              <a:t>by</a:t>
            </a:r>
            <a:r>
              <a:rPr lang="pl-PL" dirty="0"/>
              <a:t> gdzieś pojechać, bo w końcu jest ciepło.</a:t>
            </a:r>
          </a:p>
          <a:p>
            <a:r>
              <a:rPr lang="pl-PL" dirty="0"/>
              <a:t>Możliwe jest też użycie dodatkowo formy czasownika </a:t>
            </a:r>
            <a:r>
              <a:rPr lang="pl-PL" dirty="0">
                <a:solidFill>
                  <a:srgbClr val="FF0000"/>
                </a:solidFill>
              </a:rPr>
              <a:t>być</a:t>
            </a:r>
            <a:r>
              <a:rPr lang="pl-PL" dirty="0"/>
              <a:t> w 3 </a:t>
            </a:r>
            <a:r>
              <a:rPr lang="pl-PL" dirty="0" err="1"/>
              <a:t>os.lp</a:t>
            </a:r>
            <a:r>
              <a:rPr lang="pl-PL" dirty="0"/>
              <a:t>. rodzaju nijakiego w czasie przeszłym, np. </a:t>
            </a:r>
            <a:r>
              <a:rPr lang="pl-PL" b="1" dirty="0"/>
              <a:t>Trzeba by było </a:t>
            </a:r>
            <a:r>
              <a:rPr lang="pl-PL" dirty="0"/>
              <a:t>posprzątać w kuchni, ale nikt nie ma na to czasu.</a:t>
            </a:r>
          </a:p>
          <a:p>
            <a:r>
              <a:rPr lang="pl-PL" dirty="0"/>
              <a:t>2.Czasowniki </a:t>
            </a:r>
            <a:r>
              <a:rPr lang="pl-PL" b="1" dirty="0"/>
              <a:t>należy i</a:t>
            </a:r>
            <a:r>
              <a:rPr lang="pl-PL" dirty="0"/>
              <a:t> </a:t>
            </a:r>
            <a:r>
              <a:rPr lang="pl-PL" b="1" dirty="0"/>
              <a:t>wypada </a:t>
            </a:r>
            <a:r>
              <a:rPr lang="pl-PL" dirty="0"/>
              <a:t>tworzą formę trybu przypuszczającego regularnie jak 3 os. rodzaju nijakiego, np. </a:t>
            </a:r>
            <a:r>
              <a:rPr lang="pl-PL" b="1" dirty="0"/>
              <a:t>Należałoby</a:t>
            </a:r>
            <a:r>
              <a:rPr lang="pl-PL" dirty="0"/>
              <a:t> o tym powiedzieć . </a:t>
            </a:r>
            <a:r>
              <a:rPr lang="pl-PL" b="1" dirty="0"/>
              <a:t>Wypadałoby</a:t>
            </a:r>
            <a:r>
              <a:rPr lang="pl-PL" dirty="0"/>
              <a:t> odwiedzić wujka Romana, nawet jeśli nie jest nam po drodze.</a:t>
            </a:r>
          </a:p>
        </p:txBody>
      </p:sp>
    </p:spTree>
    <p:extLst>
      <p:ext uri="{BB962C8B-B14F-4D97-AF65-F5344CB8AC3E}">
        <p14:creationId xmlns:p14="http://schemas.microsoft.com/office/powerpoint/2010/main" val="20692366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01B87CE-AE7E-4C6C-B221-27262D879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Ortografia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ADBD88D-1B6E-454B-8580-F502206FE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1. Czasowniki niewłaściwe z partykułą </a:t>
            </a:r>
            <a:r>
              <a:rPr lang="pl-PL" b="1" dirty="0"/>
              <a:t>nie</a:t>
            </a:r>
            <a:r>
              <a:rPr lang="pl-PL" dirty="0"/>
              <a:t> piszemy oddzielnie, np. </a:t>
            </a:r>
            <a:r>
              <a:rPr lang="pl-PL" b="1" dirty="0"/>
              <a:t>Nie można </a:t>
            </a:r>
            <a:r>
              <a:rPr lang="pl-PL" dirty="0"/>
              <a:t>tak mówić. </a:t>
            </a:r>
            <a:r>
              <a:rPr lang="pl-PL" b="1" dirty="0"/>
              <a:t>Nie wolno </a:t>
            </a:r>
            <a:r>
              <a:rPr lang="pl-PL" dirty="0"/>
              <a:t>rysować po ścianach.</a:t>
            </a:r>
          </a:p>
          <a:p>
            <a:r>
              <a:rPr lang="pl-PL" dirty="0"/>
              <a:t>2.Czasowniki niewłaściwe z cząstką </a:t>
            </a:r>
            <a:r>
              <a:rPr lang="pl-PL" b="1" dirty="0"/>
              <a:t>by</a:t>
            </a:r>
            <a:r>
              <a:rPr lang="pl-PL" dirty="0"/>
              <a:t> piszemy oddzielnie, np. Trzeba by kupić sól i cukier. Można by tu posprzątać.</a:t>
            </a:r>
          </a:p>
          <a:p>
            <a:r>
              <a:rPr lang="pl-PL" b="1" dirty="0"/>
              <a:t>Wyjątek</a:t>
            </a:r>
            <a:r>
              <a:rPr lang="pl-PL" dirty="0"/>
              <a:t> stanowią czasowniki </a:t>
            </a:r>
            <a:r>
              <a:rPr lang="pl-PL" b="1" dirty="0"/>
              <a:t>należy i wypada</a:t>
            </a:r>
            <a:r>
              <a:rPr lang="pl-PL" dirty="0"/>
              <a:t>, np. Wypadałoby odwiedzić ciotkę Halinę. Należałoby się pośpieszyć, bo ucieknie nam autobus.</a:t>
            </a:r>
          </a:p>
        </p:txBody>
      </p:sp>
    </p:spTree>
    <p:extLst>
      <p:ext uri="{BB962C8B-B14F-4D97-AF65-F5344CB8AC3E}">
        <p14:creationId xmlns:p14="http://schemas.microsoft.com/office/powerpoint/2010/main" val="22350579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B6E6531A-0776-43BA-A852-5FB5C7753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6085" y="533400"/>
            <a:ext cx="9079832" cy="5077326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8C5273F-2B84-46BF-A94F-1A20E13B3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605" y="763203"/>
            <a:ext cx="8622792" cy="461772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Pisownia nie byś z czasownikami">
            <a:extLst>
              <a:ext uri="{FF2B5EF4-FFF2-40B4-BE49-F238E27FC236}">
                <a16:creationId xmlns:a16="http://schemas.microsoft.com/office/drawing/2014/main" id="{01E0BF42-D46C-4464-ADAD-3BA58C5D271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20662" y="1247274"/>
            <a:ext cx="6486144" cy="3967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5184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5F9F3DB-7A9D-4030-A5D4-C8FD6B367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Przykłady frazeologizmów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D4D5C59-AFF3-46AA-97F6-DC417EF92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-coś /kogoś można policzyć na palcach jednej ręki;</a:t>
            </a:r>
          </a:p>
          <a:p>
            <a:r>
              <a:rPr lang="pl-PL" dirty="0"/>
              <a:t>-tak wypada / tak nie wypada;</a:t>
            </a:r>
          </a:p>
          <a:p>
            <a:r>
              <a:rPr lang="pl-PL" dirty="0"/>
              <a:t>-strach się bać;</a:t>
            </a:r>
          </a:p>
          <a:p>
            <a:r>
              <a:rPr lang="pl-PL" dirty="0"/>
              <a:t>-zachowywać się jak trzeba;</a:t>
            </a:r>
          </a:p>
          <a:p>
            <a:r>
              <a:rPr lang="pl-PL" dirty="0"/>
              <a:t>- Jak się powiedziało A, to trzeba powiedzieć B.</a:t>
            </a:r>
          </a:p>
        </p:txBody>
      </p:sp>
    </p:spTree>
    <p:extLst>
      <p:ext uri="{BB962C8B-B14F-4D97-AF65-F5344CB8AC3E}">
        <p14:creationId xmlns:p14="http://schemas.microsoft.com/office/powerpoint/2010/main" val="3918613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DEE4A41-7DD3-46FF-BE1A-630B2D2B7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1474" y="2757444"/>
            <a:ext cx="3533619" cy="2246400"/>
          </a:xfrm>
        </p:spPr>
        <p:txBody>
          <a:bodyPr/>
          <a:lstStyle/>
          <a:p>
            <a:r>
              <a:rPr lang="pl-PL" dirty="0"/>
              <a:t>Frazeologia- przykład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28CB27A7-20ED-4CB3-91FF-5EC9F3620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86728" y="2305800"/>
            <a:ext cx="4584112" cy="2246400"/>
          </a:xfrm>
        </p:spPr>
        <p:txBody>
          <a:bodyPr>
            <a:normAutofit/>
          </a:bodyPr>
          <a:lstStyle/>
          <a:p>
            <a:r>
              <a:rPr lang="pl-PL" sz="2800" b="1" dirty="0"/>
              <a:t>Można z nim konie kraść</a:t>
            </a:r>
          </a:p>
        </p:txBody>
      </p:sp>
      <p:pic>
        <p:nvPicPr>
          <p:cNvPr id="5" name="Symbol zastępczy zawartości 4" descr="Obraz zawierający zewnętrzne, trawa, ssak, koń&#10;&#10;Opis wygenerowany automatycznie">
            <a:extLst>
              <a:ext uri="{FF2B5EF4-FFF2-40B4-BE49-F238E27FC236}">
                <a16:creationId xmlns:a16="http://schemas.microsoft.com/office/drawing/2014/main" id="{C5050368-1F43-491C-9CB6-096624493A6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959975" y="2651125"/>
            <a:ext cx="2232025" cy="2459038"/>
          </a:xfrm>
        </p:spPr>
      </p:pic>
    </p:spTree>
    <p:extLst>
      <p:ext uri="{BB962C8B-B14F-4D97-AF65-F5344CB8AC3E}">
        <p14:creationId xmlns:p14="http://schemas.microsoft.com/office/powerpoint/2010/main" val="3606501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6D38F6C-A00F-405B-8BEB-0DCA12FB6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Uwaga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EE83E7B-BFF4-4BD2-80B3-6106439CF7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W </a:t>
            </a:r>
            <a:r>
              <a:rPr lang="pl-PL" b="1" dirty="0"/>
              <a:t>zdaniach z czasownikami niewłaściwymi </a:t>
            </a:r>
            <a:r>
              <a:rPr lang="pl-PL" dirty="0"/>
              <a:t>w czasie teraźniejszym nie dodajemy formy jest, np. </a:t>
            </a:r>
            <a:r>
              <a:rPr lang="pl-PL" u="sng" dirty="0"/>
              <a:t>Warto oszczędzać </a:t>
            </a:r>
            <a:r>
              <a:rPr lang="pl-PL" dirty="0"/>
              <a:t>, a nie : Warto jest oszczędzać.</a:t>
            </a:r>
          </a:p>
          <a:p>
            <a:r>
              <a:rPr lang="pl-PL" dirty="0">
                <a:solidFill>
                  <a:srgbClr val="FF0000"/>
                </a:solidFill>
              </a:rPr>
              <a:t>Wyjątek  stanowią rzeczowniki lub przysłówki w funkcji czasownika ,np. Wstyd jest o tym wspominać.</a:t>
            </a:r>
          </a:p>
          <a:p>
            <a:r>
              <a:rPr lang="pl-PL" dirty="0"/>
              <a:t>Czasownik </a:t>
            </a:r>
            <a:r>
              <a:rPr lang="pl-PL" u="sng" dirty="0"/>
              <a:t>być</a:t>
            </a:r>
            <a:r>
              <a:rPr lang="pl-PL" dirty="0"/>
              <a:t> jest natomiast niezbędny w konstrukcjach czasu przeszłego i przyszłego, np</a:t>
            </a:r>
            <a:r>
              <a:rPr lang="pl-PL" sz="3200" dirty="0"/>
              <a:t>. </a:t>
            </a:r>
            <a:r>
              <a:rPr lang="pl-PL" sz="3200" dirty="0">
                <a:solidFill>
                  <a:srgbClr val="FF0000">
                    <a:alpha val="60000"/>
                  </a:srgbClr>
                </a:solidFill>
              </a:rPr>
              <a:t>Wiadomo było </a:t>
            </a:r>
            <a:r>
              <a:rPr lang="pl-PL" sz="3200" dirty="0"/>
              <a:t>,kto wygra. </a:t>
            </a:r>
            <a:r>
              <a:rPr lang="pl-PL" sz="3200" dirty="0">
                <a:solidFill>
                  <a:srgbClr val="FF0000">
                    <a:alpha val="60000"/>
                  </a:srgbClr>
                </a:solidFill>
              </a:rPr>
              <a:t>Szkoda będzie </a:t>
            </a:r>
            <a:r>
              <a:rPr lang="pl-PL" sz="3200" dirty="0"/>
              <a:t>stracić taką okazję.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988706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DED1A8-825D-4FD3-9FD5-765E156BD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Ćwiczenia.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8448B10-0735-4BAF-800A-1DF72129E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1" dirty="0"/>
              <a:t>1</a:t>
            </a:r>
            <a:r>
              <a:rPr lang="pl-PL" dirty="0"/>
              <a:t>. </a:t>
            </a:r>
            <a:r>
              <a:rPr lang="pl-PL" b="1" dirty="0"/>
              <a:t>Wypada czy nie wypada?</a:t>
            </a:r>
          </a:p>
          <a:p>
            <a:r>
              <a:rPr lang="pl-PL" dirty="0"/>
              <a:t>1. Nie wypada dyskutować o polityce na przyjęciu w ambasadzie.</a:t>
            </a:r>
          </a:p>
          <a:p>
            <a:r>
              <a:rPr lang="pl-PL" dirty="0"/>
              <a:t>2……</a:t>
            </a:r>
            <a:r>
              <a:rPr lang="pl-PL" dirty="0">
                <a:solidFill>
                  <a:srgbClr val="FF0000"/>
                </a:solidFill>
              </a:rPr>
              <a:t>Nie wypada</a:t>
            </a:r>
            <a:r>
              <a:rPr lang="pl-PL" dirty="0"/>
              <a:t>………………….pytać o cenę prezentu.</a:t>
            </a:r>
          </a:p>
          <a:p>
            <a:r>
              <a:rPr lang="pl-PL" dirty="0"/>
              <a:t>3……</a:t>
            </a:r>
            <a:r>
              <a:rPr lang="pl-PL" dirty="0">
                <a:solidFill>
                  <a:srgbClr val="FF0000"/>
                </a:solidFill>
              </a:rPr>
              <a:t>Wypada…</a:t>
            </a:r>
            <a:r>
              <a:rPr lang="pl-PL" dirty="0"/>
              <a:t>……………….powiedzieć „ dzień dobry” w windzie.</a:t>
            </a:r>
          </a:p>
          <a:p>
            <a:r>
              <a:rPr lang="pl-PL" dirty="0"/>
              <a:t>4……</a:t>
            </a:r>
            <a:r>
              <a:rPr lang="pl-PL" dirty="0">
                <a:solidFill>
                  <a:srgbClr val="FF0000"/>
                </a:solidFill>
              </a:rPr>
              <a:t>Wypada…………………</a:t>
            </a:r>
            <a:r>
              <a:rPr lang="pl-PL" dirty="0"/>
              <a:t>punktualnie przyjść na spotkanie.</a:t>
            </a:r>
          </a:p>
          <a:p>
            <a:r>
              <a:rPr lang="pl-PL" dirty="0"/>
              <a:t>5……</a:t>
            </a:r>
            <a:r>
              <a:rPr lang="pl-PL" dirty="0">
                <a:solidFill>
                  <a:srgbClr val="FF0000"/>
                </a:solidFill>
              </a:rPr>
              <a:t>Nie wypada</a:t>
            </a:r>
            <a:r>
              <a:rPr lang="pl-PL" dirty="0"/>
              <a:t>……………….. wyjść z wesela bez pożegnania.</a:t>
            </a:r>
          </a:p>
          <a:p>
            <a:r>
              <a:rPr lang="pl-PL" dirty="0"/>
              <a:t>6……</a:t>
            </a:r>
            <a:r>
              <a:rPr lang="pl-PL" dirty="0">
                <a:solidFill>
                  <a:srgbClr val="FF0000"/>
                </a:solidFill>
              </a:rPr>
              <a:t>Wypada</a:t>
            </a:r>
            <a:r>
              <a:rPr lang="pl-PL" dirty="0"/>
              <a:t>………………..zapłacić za mamę rachunek w restauracji.</a:t>
            </a:r>
          </a:p>
        </p:txBody>
      </p:sp>
    </p:spTree>
    <p:extLst>
      <p:ext uri="{BB962C8B-B14F-4D97-AF65-F5344CB8AC3E}">
        <p14:creationId xmlns:p14="http://schemas.microsoft.com/office/powerpoint/2010/main" val="22171290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64EF49D-465A-4FE7-A4F7-C244C83EE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2.Użyj odpowiednich form czasowników niewłaściwych.</a:t>
            </a:r>
          </a:p>
          <a:p>
            <a:r>
              <a:rPr lang="pl-PL" dirty="0"/>
              <a:t>Kodeks dobrego nauczyciela</a:t>
            </a:r>
          </a:p>
          <a:p>
            <a:r>
              <a:rPr lang="pl-PL" dirty="0"/>
              <a:t>1. Słucha uczniów.                                                  - </a:t>
            </a:r>
            <a:r>
              <a:rPr lang="pl-PL" dirty="0">
                <a:solidFill>
                  <a:srgbClr val="00B050"/>
                </a:solidFill>
              </a:rPr>
              <a:t>Należy słuchać uczniów</a:t>
            </a:r>
            <a:r>
              <a:rPr lang="pl-PL" dirty="0"/>
              <a:t>.</a:t>
            </a:r>
          </a:p>
          <a:p>
            <a:r>
              <a:rPr lang="pl-PL" dirty="0"/>
              <a:t>2.Przygotowuje interesujące lekcje.    </a:t>
            </a:r>
            <a:r>
              <a:rPr lang="pl-PL" dirty="0">
                <a:solidFill>
                  <a:srgbClr val="00B050"/>
                </a:solidFill>
              </a:rPr>
              <a:t>Trzeba przygotowywać interesujące lekcje.</a:t>
            </a:r>
          </a:p>
          <a:p>
            <a:r>
              <a:rPr lang="pl-PL" dirty="0"/>
              <a:t>3.Sprawdza prace domowe.                        </a:t>
            </a:r>
            <a:r>
              <a:rPr lang="pl-PL" dirty="0">
                <a:solidFill>
                  <a:srgbClr val="00B050"/>
                </a:solidFill>
              </a:rPr>
              <a:t>Należałoby sprawdzać pracę domowe</a:t>
            </a:r>
            <a:r>
              <a:rPr lang="pl-PL" dirty="0"/>
              <a:t>.          </a:t>
            </a:r>
          </a:p>
          <a:p>
            <a:r>
              <a:rPr lang="pl-PL" dirty="0"/>
              <a:t>4.Nie krzyczy na uczniów.                           </a:t>
            </a:r>
            <a:r>
              <a:rPr lang="pl-PL" dirty="0">
                <a:solidFill>
                  <a:srgbClr val="00B050"/>
                </a:solidFill>
              </a:rPr>
              <a:t>Nie należy krzyczeć na uczniów.</a:t>
            </a:r>
          </a:p>
          <a:p>
            <a:r>
              <a:rPr lang="pl-PL" dirty="0"/>
              <a:t>5.Jest cierpliwy i uśmiechnięty  .                   </a:t>
            </a:r>
            <a:r>
              <a:rPr lang="pl-PL" dirty="0">
                <a:solidFill>
                  <a:srgbClr val="00B050"/>
                </a:solidFill>
              </a:rPr>
              <a:t>Trzeba być cierpliwym i uśmiechniętym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52457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8FD94AD-DD1F-44EA-B63C-07E3A0CE0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987" y="395288"/>
            <a:ext cx="6317998" cy="1120439"/>
          </a:xfrm>
        </p:spPr>
        <p:txBody>
          <a:bodyPr wrap="square" anchor="b">
            <a:normAutofit/>
          </a:bodyPr>
          <a:lstStyle/>
          <a:p>
            <a:pPr algn="ctr"/>
            <a:r>
              <a:rPr lang="pl-PL" dirty="0"/>
              <a:t>Ćwiczenie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93A5960-9B94-4AE3-ADEE-E64606CE3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986" y="2413468"/>
            <a:ext cx="6318000" cy="3365032"/>
          </a:xfrm>
        </p:spPr>
        <p:txBody>
          <a:bodyPr>
            <a:normAutofit/>
          </a:bodyPr>
          <a:lstStyle/>
          <a:p>
            <a:r>
              <a:rPr lang="pl-PL" dirty="0"/>
              <a:t>3. </a:t>
            </a:r>
            <a:r>
              <a:rPr lang="pl-PL" b="1" dirty="0"/>
              <a:t>Jedziemy pociągiem.</a:t>
            </a:r>
          </a:p>
          <a:p>
            <a:r>
              <a:rPr lang="pl-PL" dirty="0"/>
              <a:t>Wyrazy , których trzeba użyć: </a:t>
            </a:r>
            <a:r>
              <a:rPr lang="pl-PL" b="1" dirty="0"/>
              <a:t>trzeba, nie trzeba, wolno, nie wolno, można, nie można , należy, nie należy ,nie sposób, wypada, niw wypada.</a:t>
            </a:r>
          </a:p>
          <a:p>
            <a:r>
              <a:rPr lang="pl-PL" b="1" dirty="0"/>
              <a:t>Przeczytaj tekst i przekształć go ,używając wyżej wymienionych wyrazów.</a:t>
            </a:r>
          </a:p>
        </p:txBody>
      </p:sp>
      <p:pic>
        <p:nvPicPr>
          <p:cNvPr id="5" name="Picture 4" descr="Wnętrze pustego autobusu">
            <a:extLst>
              <a:ext uri="{FF2B5EF4-FFF2-40B4-BE49-F238E27FC236}">
                <a16:creationId xmlns:a16="http://schemas.microsoft.com/office/drawing/2014/main" id="{56AED428-2249-409A-B7C0-C7C1B0A23B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86" r="30505" b="-1"/>
          <a:stretch/>
        </p:blipFill>
        <p:spPr>
          <a:xfrm>
            <a:off x="20" y="10"/>
            <a:ext cx="3863955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686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11B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Pin on Edukacja">
            <a:extLst>
              <a:ext uri="{FF2B5EF4-FFF2-40B4-BE49-F238E27FC236}">
                <a16:creationId xmlns:a16="http://schemas.microsoft.com/office/drawing/2014/main" id="{F64E4AAA-85DC-41EF-88DA-97A8F59DEA0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941" y="643467"/>
            <a:ext cx="9904118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8352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C5C19E2-7E3A-4982-A8F9-E562418CF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l-PL" dirty="0"/>
              <a:t>Do pociągu wsiadamy tylko z ważnym biletem. W pociągu nie rozmawiamy głośno przez telefon ani nie słuchamy głośnej muzyki. Nie wychylamy się i nie wyrzucamy śmieci przez okno. Nie otwieramy drzwi , kiedy pociąg jedzie. Nie wysiadamy z pociągu po sygnale . Rower przewozimy tylko w wyznaczonym miejscu . Nie używamy bez potrzeby hamulca bezpieczeństwa. Uważamy, żeby nie nabrudzić, kiedy jemy. Nie zostawiamy bagaży w przedziale. W razie problemów możemy zwrócić się do konduktora.</a:t>
            </a:r>
          </a:p>
          <a:p>
            <a:r>
              <a:rPr lang="pl-PL" dirty="0">
                <a:solidFill>
                  <a:srgbClr val="00B050">
                    <a:alpha val="60000"/>
                  </a:srgbClr>
                </a:solidFill>
              </a:rPr>
              <a:t>Do pociągu należy wsiadać tylko z ważnym biletem . W pociągu nie należy rozmawiać głośno przez telefon ani nie należy słuchać głośnej muzyki. Nie trzeba wychylać się i nie  wolno wyrzucać śmieci przez okno. Nie należy otwierać drzwi ,kiedy pociąg jedzie. Nie wolno wysiadać z pociągu po sygnale. Rower  wolno przewozić tylko w wyznaczonym miejscu. Nie wolno , bez potrzeby używać hamulca bezpieczeństwa .( </a:t>
            </a:r>
            <a:r>
              <a:rPr lang="pl-PL" dirty="0" err="1">
                <a:solidFill>
                  <a:srgbClr val="00B050">
                    <a:alpha val="60000"/>
                  </a:srgbClr>
                </a:solidFill>
              </a:rPr>
              <a:t>itd</a:t>
            </a:r>
            <a:r>
              <a:rPr lang="pl-PL" dirty="0">
                <a:solidFill>
                  <a:srgbClr val="00B050">
                    <a:alpha val="60000"/>
                  </a:srgbClr>
                </a:solidFill>
              </a:rPr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2570208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EEA869E1-F851-4A52-92F5-77E592B76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9" name="Picture 138">
            <a:extLst>
              <a:ext uri="{FF2B5EF4-FFF2-40B4-BE49-F238E27FC236}">
                <a16:creationId xmlns:a16="http://schemas.microsoft.com/office/drawing/2014/main" id="{B083AD55-8296-44BD-8E14-DD2DDBC35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2BF46B26-15FC-4C5A-94FA-AE9ED64B5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912F6065-5345-44BD-B66E-5487CCD7A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45" name="Rectangle 144">
            <a:extLst>
              <a:ext uri="{FF2B5EF4-FFF2-40B4-BE49-F238E27FC236}">
                <a16:creationId xmlns:a16="http://schemas.microsoft.com/office/drawing/2014/main" id="{279E1FA4-890B-4B99-B1AD-AA4B78666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BBEE58B7-C53C-4E7B-A78E-2C44E3E05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4453811-94A9-43AD-A39F-18AA6CE72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424" y="4460798"/>
            <a:ext cx="8637073" cy="558063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Dziękuję za spotkanie</a:t>
            </a:r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4BA1F0E-270C-4AB7-809E-DBD5AB896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64906" y="323838"/>
            <a:ext cx="8661501" cy="3652791"/>
            <a:chOff x="7773058" y="600024"/>
            <a:chExt cx="3630912" cy="5222486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F753DA19-3231-4BF9-80B9-6200D2367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3058" y="600024"/>
              <a:ext cx="3630912" cy="5222486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241F8506-51A0-4CD0-889F-826E9E678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04482" y="1062693"/>
              <a:ext cx="3367301" cy="4292341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9BCA0E2-0826-4688-8066-477F2437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44322" y="822145"/>
            <a:ext cx="7702878" cy="2662923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Robiłem czy zrobiłem?">
            <a:extLst>
              <a:ext uri="{FF2B5EF4-FFF2-40B4-BE49-F238E27FC236}">
                <a16:creationId xmlns:a16="http://schemas.microsoft.com/office/drawing/2014/main" id="{3C284384-6AAF-49A0-A543-43F35125A7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08470" y="1165476"/>
            <a:ext cx="3599926" cy="1965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zasowniki niewłaściwe. Można, warto, należy, trzeba przeczytać ten tekst">
            <a:extLst>
              <a:ext uri="{FF2B5EF4-FFF2-40B4-BE49-F238E27FC236}">
                <a16:creationId xmlns:a16="http://schemas.microsoft.com/office/drawing/2014/main" id="{1795B5A9-19A3-48ED-A269-D97F1EA1F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121" y="1207870"/>
            <a:ext cx="3599926" cy="188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4C3F4B1E-3EAB-415B-825A-464AAF1D7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76728" y="5027185"/>
            <a:ext cx="86430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7" name="Picture 156">
            <a:extLst>
              <a:ext uri="{FF2B5EF4-FFF2-40B4-BE49-F238E27FC236}">
                <a16:creationId xmlns:a16="http://schemas.microsoft.com/office/drawing/2014/main" id="{6B708961-E777-4956-A983-78A4F532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59D3B50E-372C-47D8-BC90-104318AD8B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889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B6E6531A-0776-43BA-A852-5FB5C7753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6085" y="533400"/>
            <a:ext cx="9079832" cy="5077326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8C5273F-2B84-46BF-A94F-1A20E13B3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605" y="763203"/>
            <a:ext cx="8622792" cy="461772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spekty-czasownika">
            <a:extLst>
              <a:ext uri="{FF2B5EF4-FFF2-40B4-BE49-F238E27FC236}">
                <a16:creationId xmlns:a16="http://schemas.microsoft.com/office/drawing/2014/main" id="{6332DB49-B45A-491E-8858-F5B6A4DE30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52929" y="1247835"/>
            <a:ext cx="6486144" cy="364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0313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DCD552F-F027-4DC0-AF9A-C8A3DC9D8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1" dirty="0"/>
              <a:t>Aspekt to kategoria czasownika określająca :</a:t>
            </a:r>
          </a:p>
          <a:p>
            <a:r>
              <a:rPr lang="pl-PL" dirty="0"/>
              <a:t>- akcję trwającą w czasie i  niemającą efektu ( czasowniki niedokonane),</a:t>
            </a:r>
          </a:p>
          <a:p>
            <a:r>
              <a:rPr lang="pl-PL" dirty="0"/>
              <a:t>- akcję skończoną i  mającą efekt ( czasowniki dokonane).</a:t>
            </a:r>
          </a:p>
          <a:p>
            <a:r>
              <a:rPr lang="pl-PL" b="1" dirty="0"/>
              <a:t>Aspekt czasownika dotyczy czasu przeszłego i przyszłego. W czasie teraźniejszym używamy wyłącznie aspektu niedokonanego.</a:t>
            </a:r>
          </a:p>
        </p:txBody>
      </p:sp>
    </p:spTree>
    <p:extLst>
      <p:ext uri="{BB962C8B-B14F-4D97-AF65-F5344CB8AC3E}">
        <p14:creationId xmlns:p14="http://schemas.microsoft.com/office/powerpoint/2010/main" val="980725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43C649-B034-488C-9BC6-8FA01CE82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Użycie aspektu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B4F93606-6064-40BA-A6C1-C01D7FC8D8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160815"/>
              </p:ext>
            </p:extLst>
          </p:nvPr>
        </p:nvGraphicFramePr>
        <p:xfrm>
          <a:off x="880533" y="1685925"/>
          <a:ext cx="10322454" cy="467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5467">
                  <a:extLst>
                    <a:ext uri="{9D8B030D-6E8A-4147-A177-3AD203B41FA5}">
                      <a16:colId xmlns:a16="http://schemas.microsoft.com/office/drawing/2014/main" val="167600499"/>
                    </a:ext>
                  </a:extLst>
                </a:gridCol>
                <a:gridCol w="5106987">
                  <a:extLst>
                    <a:ext uri="{9D8B030D-6E8A-4147-A177-3AD203B41FA5}">
                      <a16:colId xmlns:a16="http://schemas.microsoft.com/office/drawing/2014/main" val="385330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aspekt  niedokonany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aspekt dokonany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9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robić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zrobić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45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-</a:t>
                      </a:r>
                      <a:r>
                        <a:rPr lang="pl-PL" b="1" dirty="0"/>
                        <a:t>brak rezultatu</a:t>
                      </a:r>
                    </a:p>
                    <a:p>
                      <a:r>
                        <a:rPr lang="pl-PL" dirty="0"/>
                        <a:t>Wczoraj robiłem korektę książki, ale jeszcze nie skończyłem.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pl-PL" b="1" dirty="0"/>
                        <a:t>rezultat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pl-PL" dirty="0"/>
                        <a:t>Wczoraj zrobiłem ciasto. Było pyszne 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9955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pl-PL" b="1" dirty="0"/>
                        <a:t>proces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pl-PL" dirty="0"/>
                        <a:t>Prawie tydzień robiliśmy ten plakat.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pl-PL" b="1" dirty="0"/>
                        <a:t>moment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pl-PL" dirty="0"/>
                        <a:t>We wtorek zrobiliśmy plakat reklamujący wystawę.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7849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-</a:t>
                      </a:r>
                      <a:r>
                        <a:rPr lang="pl-PL" b="1" dirty="0"/>
                        <a:t>czynność powtarzająca się ,zwyczaje i upodobania</a:t>
                      </a:r>
                    </a:p>
                    <a:p>
                      <a:r>
                        <a:rPr lang="pl-PL" dirty="0"/>
                        <a:t>Codziennie robiłam ćwiczenia z włoskiego.</a:t>
                      </a:r>
                    </a:p>
                    <a:p>
                      <a:r>
                        <a:rPr lang="pl-PL" dirty="0"/>
                        <a:t>Lubię oglądać seriale.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- </a:t>
                      </a:r>
                      <a:r>
                        <a:rPr lang="pl-PL" b="1" dirty="0"/>
                        <a:t>czynność jednorazowa</a:t>
                      </a:r>
                    </a:p>
                    <a:p>
                      <a:r>
                        <a:rPr lang="pl-PL" dirty="0"/>
                        <a:t>Przedwczoraj rano zrobiłam osiem ćwiczeń z włoskiego.</a:t>
                      </a:r>
                    </a:p>
                    <a:p>
                      <a:r>
                        <a:rPr lang="pl-PL" dirty="0"/>
                        <a:t>Obejrzałam wczoraj ten serial.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96542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-</a:t>
                      </a:r>
                      <a:r>
                        <a:rPr lang="pl-PL" b="1" dirty="0"/>
                        <a:t>akcje równoczesne</a:t>
                      </a:r>
                    </a:p>
                    <a:p>
                      <a:r>
                        <a:rPr lang="pl-PL" dirty="0"/>
                        <a:t>W niedzielę robiłam obiad i słuchałam radia.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-</a:t>
                      </a:r>
                      <a:r>
                        <a:rPr lang="pl-PL" b="1" dirty="0"/>
                        <a:t>akcje chronologiczne</a:t>
                      </a:r>
                    </a:p>
                    <a:p>
                      <a:r>
                        <a:rPr lang="pl-PL" dirty="0"/>
                        <a:t>Wczoraj rano kupiłem chleb, a potem zrobiłem śniadanie.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481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512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978419C-D675-42BF-B7DA-FE52F13DC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Określenia czasu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E8A0B88-015F-466A-AB51-69FA349E06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6864191"/>
              </p:ext>
            </p:extLst>
          </p:nvPr>
        </p:nvGraphicFramePr>
        <p:xfrm>
          <a:off x="832152" y="1773010"/>
          <a:ext cx="9199629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2642">
                  <a:extLst>
                    <a:ext uri="{9D8B030D-6E8A-4147-A177-3AD203B41FA5}">
                      <a16:colId xmlns:a16="http://schemas.microsoft.com/office/drawing/2014/main" val="3344469732"/>
                    </a:ext>
                  </a:extLst>
                </a:gridCol>
                <a:gridCol w="5106987">
                  <a:extLst>
                    <a:ext uri="{9D8B030D-6E8A-4147-A177-3AD203B41FA5}">
                      <a16:colId xmlns:a16="http://schemas.microsoft.com/office/drawing/2014/main" val="3060931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aspekt  niedokonany</a:t>
                      </a:r>
                    </a:p>
                    <a:p>
                      <a:r>
                        <a:rPr lang="pl-PL" dirty="0"/>
                        <a:t>zawsze, codziennie, często, zwykle, od czasu do czasu/czasami/czasem</a:t>
                      </a:r>
                    </a:p>
                    <a:p>
                      <a:r>
                        <a:rPr lang="pl-PL" dirty="0"/>
                        <a:t>regularnie, rzadko, nigdy nie</a:t>
                      </a:r>
                    </a:p>
                    <a:p>
                      <a:endParaRPr lang="pl-PL" dirty="0"/>
                    </a:p>
                    <a:p>
                      <a:r>
                        <a:rPr lang="pl-PL" dirty="0"/>
                        <a:t>raz na rok / na miesiąc /na tydzień</a:t>
                      </a:r>
                    </a:p>
                    <a:p>
                      <a:r>
                        <a:rPr lang="pl-PL" dirty="0"/>
                        <a:t>w każdy wtorek, w każdą niedzielę</a:t>
                      </a:r>
                    </a:p>
                    <a:p>
                      <a:r>
                        <a:rPr lang="pl-PL" dirty="0"/>
                        <a:t>co roku /tydzień / miesiąc</a:t>
                      </a:r>
                    </a:p>
                    <a:p>
                      <a:endParaRPr lang="pl-PL" dirty="0"/>
                    </a:p>
                    <a:p>
                      <a:r>
                        <a:rPr lang="pl-PL" dirty="0"/>
                        <a:t>cały rok, dwa dni, przez pięć lat, przez dwie minuty</a:t>
                      </a:r>
                    </a:p>
                    <a:p>
                      <a:endParaRPr lang="pl-PL" dirty="0"/>
                    </a:p>
                    <a:p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aspekt dokonany</a:t>
                      </a:r>
                    </a:p>
                    <a:p>
                      <a:endParaRPr lang="pl-PL" dirty="0"/>
                    </a:p>
                    <a:p>
                      <a:r>
                        <a:rPr lang="pl-PL" dirty="0"/>
                        <a:t>już  , wreszcie , nareszcie , w końcu, </a:t>
                      </a:r>
                      <a:r>
                        <a:rPr lang="pl-PL" dirty="0" err="1"/>
                        <a:t>nagle,w</a:t>
                      </a:r>
                      <a:r>
                        <a:rPr lang="pl-PL" dirty="0"/>
                        <a:t> jednej chwili, w pewnym momencie, natychmiast ,w dwie godziny , w jedną noc , w jeden wieczór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75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4157196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a">
  <a:themeElements>
    <a:clrScheme name="Gale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865</TotalTime>
  <Words>3084</Words>
  <Application>Microsoft Office PowerPoint</Application>
  <PresentationFormat>Panoramiczny</PresentationFormat>
  <Paragraphs>403</Paragraphs>
  <Slides>51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51</vt:i4>
      </vt:variant>
    </vt:vector>
  </HeadingPairs>
  <TitlesOfParts>
    <vt:vector size="59" baseType="lpstr">
      <vt:lpstr>Arial</vt:lpstr>
      <vt:lpstr>Gill Sans MT</vt:lpstr>
      <vt:lpstr>Lato</vt:lpstr>
      <vt:lpstr>Linux Libertine</vt:lpstr>
      <vt:lpstr>Lora</vt:lpstr>
      <vt:lpstr>Open Sans</vt:lpstr>
      <vt:lpstr>PT Serif</vt:lpstr>
      <vt:lpstr>Galeria</vt:lpstr>
      <vt:lpstr>Czasownik</vt:lpstr>
      <vt:lpstr>Przypomnienie</vt:lpstr>
      <vt:lpstr>Prezentacja programu PowerPoint</vt:lpstr>
      <vt:lpstr>Formy osobowe czasownika</vt:lpstr>
      <vt:lpstr>Prezentacja programu PowerPoint</vt:lpstr>
      <vt:lpstr>Prezentacja programu PowerPoint</vt:lpstr>
      <vt:lpstr>Prezentacja programu PowerPoint</vt:lpstr>
      <vt:lpstr>Użycie aspektu</vt:lpstr>
      <vt:lpstr>Określenia czasu</vt:lpstr>
      <vt:lpstr>Aspekt / czas</vt:lpstr>
      <vt:lpstr>Prezentacja programu PowerPoint</vt:lpstr>
      <vt:lpstr> Aspekt a inne kategorie gramatyczne    </vt:lpstr>
      <vt:lpstr>Aspekt a inne kategorie gramatyczne</vt:lpstr>
      <vt:lpstr>Konstrukcje par aspektowych</vt:lpstr>
      <vt:lpstr>Mężczyzna się goli.</vt:lpstr>
      <vt:lpstr>Konstrukcje  par  aspektowych</vt:lpstr>
      <vt:lpstr>Prezentacja programu PowerPoint</vt:lpstr>
      <vt:lpstr>Prezentacja programu PowerPoint</vt:lpstr>
      <vt:lpstr>Informacje dodatkowe</vt:lpstr>
      <vt:lpstr>Budować- zbudować</vt:lpstr>
      <vt:lpstr>Czasowniki ruchu</vt:lpstr>
      <vt:lpstr>Prezentacja programu PowerPoint</vt:lpstr>
      <vt:lpstr>Czasowniki ruchu z prefiksami i typowe przyimki</vt:lpstr>
      <vt:lpstr>Prezentacja programu PowerPoint</vt:lpstr>
      <vt:lpstr>Czasowniki ruchu w innych kontekstach</vt:lpstr>
      <vt:lpstr>Prezentacja programu PowerPoint</vt:lpstr>
      <vt:lpstr>Idiom – WYRAŻENIE IDIOMATYCZNE</vt:lpstr>
      <vt:lpstr>Ćwiczenia </vt:lpstr>
      <vt:lpstr>Prezentacja programu PowerPoint</vt:lpstr>
      <vt:lpstr>Czasowniki niewłaściwe</vt:lpstr>
      <vt:lpstr>Prezentacja programu PowerPoint</vt:lpstr>
      <vt:lpstr>Prezentacja programu PowerPoint</vt:lpstr>
      <vt:lpstr>Przykłady użycia :</vt:lpstr>
      <vt:lpstr>Prezentacja programu PowerPoint</vt:lpstr>
      <vt:lpstr>Znaczenie</vt:lpstr>
      <vt:lpstr>Składnia</vt:lpstr>
      <vt:lpstr>Prezentacja programu PowerPoint</vt:lpstr>
      <vt:lpstr>Prezentacja programu PowerPoint</vt:lpstr>
      <vt:lpstr>Prezentacja programu PowerPoint</vt:lpstr>
      <vt:lpstr>Czas przeszły i przyszły</vt:lpstr>
      <vt:lpstr>Tryb przypuszczający</vt:lpstr>
      <vt:lpstr>Ortografia</vt:lpstr>
      <vt:lpstr>Prezentacja programu PowerPoint</vt:lpstr>
      <vt:lpstr>Przykłady frazeologizmów</vt:lpstr>
      <vt:lpstr>Frazeologia- przykład</vt:lpstr>
      <vt:lpstr>Uwaga</vt:lpstr>
      <vt:lpstr>Ćwiczenia.</vt:lpstr>
      <vt:lpstr>Prezentacja programu PowerPoint</vt:lpstr>
      <vt:lpstr>Ćwiczenie</vt:lpstr>
      <vt:lpstr>Prezentacja programu PowerPoint</vt:lpstr>
      <vt:lpstr>Dziękuję za spotkanie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Aspekt czasowników</dc:title>
  <dc:creator>Teresa Kłeczek</dc:creator>
  <cp:lastModifiedBy>Teresa Kłeczek</cp:lastModifiedBy>
  <cp:revision>35</cp:revision>
  <dcterms:created xsi:type="dcterms:W3CDTF">2022-02-13T13:28:43Z</dcterms:created>
  <dcterms:modified xsi:type="dcterms:W3CDTF">2022-04-27T12:50:20Z</dcterms:modified>
</cp:coreProperties>
</file>

<file path=docProps/thumbnail.jpeg>
</file>